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6" r:id="rId1"/>
  </p:sldMasterIdLst>
  <p:notesMasterIdLst>
    <p:notesMasterId r:id="rId9"/>
  </p:notesMasterIdLst>
  <p:sldIdLst>
    <p:sldId id="336" r:id="rId2"/>
    <p:sldId id="326" r:id="rId3"/>
    <p:sldId id="333" r:id="rId4"/>
    <p:sldId id="327" r:id="rId5"/>
    <p:sldId id="330" r:id="rId6"/>
    <p:sldId id="335" r:id="rId7"/>
    <p:sldId id="33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12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60" autoAdjust="0"/>
  </p:normalViewPr>
  <p:slideViewPr>
    <p:cSldViewPr>
      <p:cViewPr varScale="1">
        <p:scale>
          <a:sx n="94" d="100"/>
          <a:sy n="94" d="100"/>
        </p:scale>
        <p:origin x="324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9B2BEF-3DA5-364F-B538-13C561F60BEB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39CDEB-CAFF-6745-9F6B-11440C90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2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8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087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087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5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6428334"/>
            <a:ext cx="212938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www.coe.neu.edu</a:t>
            </a:r>
            <a:endParaRPr lang="en-US" sz="1600" b="1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783" y="6011187"/>
            <a:ext cx="676192" cy="6761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29460"/>
            <a:ext cx="8229600" cy="139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75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2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3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13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76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748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2748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8953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68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46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90131"/>
            <a:ext cx="8229600" cy="101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47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606421-8DFB-44C2-AB53-24EB86E56D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9144000" cy="784087"/>
          </a:xfrm>
          <a:prstGeom prst="rect">
            <a:avLst/>
          </a:prstGeom>
          <a:gradFill>
            <a:gsLst>
              <a:gs pos="0">
                <a:srgbClr val="CA1A2B"/>
              </a:gs>
              <a:gs pos="100000">
                <a:schemeClr val="tx1">
                  <a:alpha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ltLogo_S_b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3581400" cy="65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97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  <p:sldLayoutId id="2147484288" r:id="rId12"/>
    <p:sldLayoutId id="214748428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1203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WUUAZCg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91069"/>
          </a:xfrm>
        </p:spPr>
        <p:txBody>
          <a:bodyPr/>
          <a:lstStyle/>
          <a:p>
            <a:r>
              <a:rPr lang="en-US" dirty="0" smtClean="0"/>
              <a:t>REU Mentor Workshop</a:t>
            </a:r>
            <a:br>
              <a:rPr lang="en-US" dirty="0" smtClean="0"/>
            </a:br>
            <a:r>
              <a:rPr lang="en-US" dirty="0" smtClean="0"/>
              <a:t>Pre-workshop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16833"/>
          </a:xfrm>
        </p:spPr>
        <p:txBody>
          <a:bodyPr/>
          <a:lstStyle/>
          <a:p>
            <a:r>
              <a:rPr lang="en-US" dirty="0" smtClean="0"/>
              <a:t>Read the 3 case studies in the slides below</a:t>
            </a:r>
          </a:p>
          <a:p>
            <a:r>
              <a:rPr lang="en-US" dirty="0" smtClean="0"/>
              <a:t>Reflect on your own mentoring experiences that may be similar </a:t>
            </a:r>
          </a:p>
          <a:p>
            <a:r>
              <a:rPr lang="en-US" dirty="0" smtClean="0"/>
              <a:t>Watch the Duke University </a:t>
            </a:r>
            <a:r>
              <a:rPr lang="en-US" dirty="0" err="1" smtClean="0"/>
              <a:t>youtube</a:t>
            </a:r>
            <a:r>
              <a:rPr lang="en-US" dirty="0" smtClean="0"/>
              <a:t> video </a:t>
            </a:r>
          </a:p>
          <a:p>
            <a:r>
              <a:rPr lang="en-US" dirty="0" smtClean="0"/>
              <a:t>Bring questions/insights to the workshop with </a:t>
            </a:r>
            <a:r>
              <a:rPr lang="en-US" smtClean="0"/>
              <a:t>you this Friday!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6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Case Study 1: Understanding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“I recently explained a new algorithm to my mentee.  As I diagrammed it on the board, he nodded the entire time as if he understood every word I was saying.  When I had finished with the explanation, I asked him to implement the algorithm in the programming language of his choice.  I asked him if everything was clear and he said “yes”.  I asked him if he had any questions, and he said “no”.  When I checked with his progress 3 days later, he told me that he hadn’t started the implementation since he did not understand the algorithm.”</a:t>
            </a: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544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Case Study 1: Understanding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“I recently explained a new algorithm to my mentee.  As I diagrammed it on the board, he nodded the entire time as if he understood every word I was saying.  When I had finished with the explanation, I asked him to implement the algorithm in the programming language of his choice.  I asked him if everything was clear and he said “yes”.  I asked him if he had any questions, and he said “no”.  When I checked with his progress 3 days later, he told me that he hadn’t started the implementation since he did not understand the algorithm.”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>
              <a:spcBef>
                <a:spcPts val="600"/>
              </a:spcBef>
              <a:buFont typeface="Wingdings" charset="2"/>
              <a:buChar char="Ø"/>
            </a:pPr>
            <a:r>
              <a:rPr lang="en-US" sz="2000" b="1" i="1" dirty="0" smtClean="0">
                <a:solidFill>
                  <a:srgbClr val="000090"/>
                </a:solidFill>
                <a:latin typeface="Helvetica"/>
                <a:cs typeface="Helvetica"/>
              </a:rPr>
              <a:t>What could the mentor have done to improve this communication?</a:t>
            </a:r>
          </a:p>
          <a:p>
            <a:pPr>
              <a:spcBef>
                <a:spcPts val="600"/>
              </a:spcBef>
              <a:buFont typeface="Wingdings" charset="2"/>
              <a:buChar char="Ø"/>
            </a:pPr>
            <a:endParaRPr lang="en-US" sz="2000" b="1" i="1" dirty="0">
              <a:solidFill>
                <a:srgbClr val="000090"/>
              </a:solidFill>
              <a:latin typeface="Helvetica"/>
              <a:cs typeface="Helvetica"/>
            </a:endParaRPr>
          </a:p>
          <a:p>
            <a:pPr>
              <a:spcBef>
                <a:spcPts val="300"/>
              </a:spcBef>
              <a:buFont typeface="Wingdings" charset="2"/>
              <a:buChar char="ü"/>
            </a:pPr>
            <a:endParaRPr lang="en-US" sz="2400" b="1" i="1" dirty="0" smtClean="0">
              <a:solidFill>
                <a:srgbClr val="00009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074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Case Study 2:  Balancing a heavy workload</a:t>
            </a:r>
            <a:endParaRPr lang="en-US" sz="20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400" dirty="0" smtClean="0"/>
              <a:t>“</a:t>
            </a:r>
            <a:r>
              <a:rPr lang="en-US" sz="2400" dirty="0"/>
              <a:t>This summer has proven to be very busy for me, and I am concerned that I am not paying as much attention to my mentee as I would like to. Currently, I’m working on writing a paper, preparing for a research-related trip, working on a few projects separate from my undergraduate’s work, and mentoring my undergraduate. Needless to say, there are days that I feel like I am neglecting my student or giving him menial tasks to do that I need done. I am not sure how to balance my time spent helping my students and working on my other projects, which all require large pieces of time and a lot of attention.”</a:t>
            </a:r>
          </a:p>
          <a:p>
            <a:pPr marL="0" indent="0">
              <a:buNone/>
            </a:pPr>
            <a:endParaRPr lang="en-US" sz="2400" dirty="0"/>
          </a:p>
          <a:p>
            <a:pPr>
              <a:spcBef>
                <a:spcPts val="300"/>
              </a:spcBef>
              <a:buFont typeface="Wingdings" charset="2"/>
              <a:buChar char="ü"/>
            </a:pPr>
            <a:endParaRPr lang="en-US" sz="24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679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Case Study 2:  Balancing a heavy workload</a:t>
            </a:r>
            <a:endParaRPr lang="en-US" sz="20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400" dirty="0" smtClean="0"/>
              <a:t>“</a:t>
            </a:r>
            <a:r>
              <a:rPr lang="en-US" sz="2400" dirty="0"/>
              <a:t>This summer has proven to be very busy for me, and I am concerned that I am not paying as much attention to my mentee as I would like to. Currently, I’m working on writing a paper, preparing for a research-related trip, working on a few projects separate from my undergraduate’s work, and mentoring my undergraduate. Needless to say, there are days that I feel like I am neglecting my student or giving him menial tasks to do that I need done. I am not sure how to balance my time spent helping my students and working on my other projects, which all require large pieces of time and a lot of attention.</a:t>
            </a:r>
            <a:r>
              <a:rPr lang="en-US" sz="2400" dirty="0" smtClean="0"/>
              <a:t>”</a:t>
            </a:r>
            <a:endParaRPr lang="en-US" sz="2400" dirty="0"/>
          </a:p>
          <a:p>
            <a:pPr algn="ctr">
              <a:buFont typeface="Wingdings" charset="2"/>
              <a:buChar char="Ø"/>
            </a:pPr>
            <a:r>
              <a:rPr lang="en-US" sz="2400" b="1" i="1" dirty="0" smtClean="0">
                <a:solidFill>
                  <a:srgbClr val="000090"/>
                </a:solidFill>
              </a:rPr>
              <a:t>Mentors need to develop good time management skills.</a:t>
            </a: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0090"/>
                </a:solidFill>
              </a:rPr>
              <a:t>https://</a:t>
            </a:r>
            <a:r>
              <a:rPr lang="en-US" sz="2400" b="1" i="1" dirty="0" err="1">
                <a:solidFill>
                  <a:srgbClr val="000090"/>
                </a:solidFill>
              </a:rPr>
              <a:t>bigfuture.collegeboard.org</a:t>
            </a:r>
            <a:r>
              <a:rPr lang="en-US" sz="2400" b="1" i="1" dirty="0">
                <a:solidFill>
                  <a:srgbClr val="000090"/>
                </a:solidFill>
              </a:rPr>
              <a:t>/get-started/inside-the-classroom/8-ways-to-take-control-of-your-time</a:t>
            </a:r>
          </a:p>
          <a:p>
            <a:pPr marL="0" indent="0" algn="ctr">
              <a:buNone/>
            </a:pPr>
            <a:endParaRPr lang="en-US" sz="2400" dirty="0"/>
          </a:p>
          <a:p>
            <a:pPr>
              <a:spcBef>
                <a:spcPts val="300"/>
              </a:spcBef>
              <a:buFont typeface="Wingdings" charset="2"/>
              <a:buChar char="ü"/>
            </a:pPr>
            <a:endParaRPr lang="en-US" sz="24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228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Case Study 3: Mentee independence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“</a:t>
            </a:r>
            <a:r>
              <a:rPr lang="en-US" sz="2400" dirty="0"/>
              <a:t>An experienced undergraduate </a:t>
            </a:r>
            <a:r>
              <a:rPr lang="en-US" sz="2400" dirty="0" smtClean="0"/>
              <a:t>mentee is </a:t>
            </a:r>
            <a:r>
              <a:rPr lang="en-US" sz="2400" dirty="0"/>
              <a:t>constantly seeking input from </a:t>
            </a:r>
            <a:r>
              <a:rPr lang="en-US" sz="2400" dirty="0" smtClean="0"/>
              <a:t>me </a:t>
            </a:r>
            <a:r>
              <a:rPr lang="en-US" sz="2400" dirty="0"/>
              <a:t>on minor details regarding his project. Though </a:t>
            </a:r>
            <a:r>
              <a:rPr lang="en-US" sz="2400" dirty="0" smtClean="0"/>
              <a:t>we </a:t>
            </a:r>
            <a:r>
              <a:rPr lang="en-US" sz="2400" dirty="0"/>
              <a:t>had regular meetings </a:t>
            </a:r>
            <a:r>
              <a:rPr lang="en-US" sz="2400" dirty="0" smtClean="0"/>
              <a:t>scheduled, he bombards me </a:t>
            </a:r>
            <a:r>
              <a:rPr lang="en-US" sz="2400" dirty="0"/>
              <a:t>with several e-mails daily or </a:t>
            </a:r>
            <a:r>
              <a:rPr lang="en-US" sz="2400" dirty="0" smtClean="0"/>
              <a:t>seeks me </a:t>
            </a:r>
            <a:r>
              <a:rPr lang="en-US" sz="2400" dirty="0"/>
              <a:t>out </a:t>
            </a:r>
            <a:r>
              <a:rPr lang="en-US" sz="2400" dirty="0" smtClean="0"/>
              <a:t>anytime I am  </a:t>
            </a:r>
            <a:r>
              <a:rPr lang="en-US" sz="2400" dirty="0"/>
              <a:t>around, even if it </a:t>
            </a:r>
            <a:r>
              <a:rPr lang="en-US" sz="2400" dirty="0" smtClean="0"/>
              <a:t>means interrupting my </a:t>
            </a:r>
            <a:r>
              <a:rPr lang="en-US" sz="2400" dirty="0"/>
              <a:t>work or a meeting that was in progress. It was often the case that </a:t>
            </a:r>
            <a:r>
              <a:rPr lang="en-US" sz="2400" dirty="0" smtClean="0"/>
              <a:t>the mentee is </a:t>
            </a:r>
            <a:r>
              <a:rPr lang="en-US" sz="2400" dirty="0"/>
              <a:t>revisiting topics that </a:t>
            </a:r>
            <a:r>
              <a:rPr lang="en-US" sz="2400" dirty="0" smtClean="0"/>
              <a:t>I have </a:t>
            </a:r>
            <a:r>
              <a:rPr lang="en-US" sz="2400" dirty="0"/>
              <a:t>already </a:t>
            </a:r>
            <a:r>
              <a:rPr lang="en-US" sz="2400" dirty="0" smtClean="0"/>
              <a:t>discussed</a:t>
            </a:r>
            <a:r>
              <a:rPr lang="en-US" sz="2400" dirty="0"/>
              <a:t>. This i</a:t>
            </a:r>
            <a:r>
              <a:rPr lang="en-US" sz="2400" dirty="0" smtClean="0"/>
              <a:t>s </a:t>
            </a:r>
            <a:r>
              <a:rPr lang="en-US" sz="2400" dirty="0"/>
              <a:t>becoming increasingly frustrating </a:t>
            </a:r>
            <a:r>
              <a:rPr lang="en-US" sz="2400" dirty="0" smtClean="0"/>
              <a:t>for me, </a:t>
            </a:r>
            <a:r>
              <a:rPr lang="en-US" sz="2400" dirty="0"/>
              <a:t>since </a:t>
            </a:r>
            <a:r>
              <a:rPr lang="en-US" sz="2400" dirty="0" smtClean="0"/>
              <a:t>I know the mentee is </a:t>
            </a:r>
            <a:r>
              <a:rPr lang="en-US" sz="2400" dirty="0"/>
              <a:t>capable of independent work (having demonstrated this during times </a:t>
            </a:r>
            <a:r>
              <a:rPr lang="en-US" sz="2400" dirty="0" smtClean="0"/>
              <a:t>when I </a:t>
            </a:r>
            <a:r>
              <a:rPr lang="en-US" sz="2400" dirty="0"/>
              <a:t>was less available)</a:t>
            </a:r>
            <a:r>
              <a:rPr lang="en-US" sz="2400" dirty="0" smtClean="0"/>
              <a:t>.”</a:t>
            </a:r>
            <a:endParaRPr lang="en-US" sz="2400" dirty="0"/>
          </a:p>
          <a:p>
            <a:pPr algn="ctr">
              <a:buFont typeface="Wingdings" charset="2"/>
              <a:buChar char="Ø"/>
            </a:pPr>
            <a:r>
              <a:rPr lang="en-US" sz="2400" b="1" i="1" dirty="0" smtClean="0">
                <a:solidFill>
                  <a:srgbClr val="000090"/>
                </a:solidFill>
              </a:rPr>
              <a:t>Mentors need to help students become independent learners.</a:t>
            </a:r>
          </a:p>
          <a:p>
            <a:pPr algn="ctr">
              <a:buFont typeface="Wingdings" charset="2"/>
              <a:buChar char="Ø"/>
            </a:pPr>
            <a:r>
              <a:rPr lang="en-US" sz="2400" b="1" i="1" dirty="0" smtClean="0">
                <a:solidFill>
                  <a:srgbClr val="000090"/>
                </a:solidFill>
              </a:rPr>
              <a:t>What are some steps that the mentor can take to address this situation?</a:t>
            </a:r>
          </a:p>
          <a:p>
            <a:pPr marL="0" indent="0" algn="ctr">
              <a:buNone/>
            </a:pPr>
            <a:endParaRPr lang="en-US" sz="2400" dirty="0"/>
          </a:p>
          <a:p>
            <a:pPr>
              <a:spcBef>
                <a:spcPts val="300"/>
              </a:spcBef>
              <a:buFont typeface="Wingdings" charset="2"/>
              <a:buChar char="ü"/>
            </a:pPr>
            <a:endParaRPr lang="en-US" sz="24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73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chemeClr val="bg1"/>
                </a:solidFill>
              </a:rPr>
              <a:t>ECE at </a:t>
            </a:r>
            <a:r>
              <a:rPr lang="en-US" b="1" dirty="0" smtClean="0">
                <a:solidFill>
                  <a:schemeClr val="bg1"/>
                </a:solidFill>
              </a:rPr>
              <a:t>Northeastern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69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Helvetica"/>
                <a:cs typeface="Helvetica"/>
              </a:rPr>
              <a:t>And now a message from a graduate student mentor at Duke University</a:t>
            </a:r>
          </a:p>
          <a:p>
            <a:pPr marL="0" indent="0">
              <a:spcBef>
                <a:spcPts val="300"/>
              </a:spcBef>
              <a:buNone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  <a:hlinkClick r:id="rId2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</a:t>
            </a:r>
            <a:r>
              <a:rPr lang="en-US" sz="2400" dirty="0" err="1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www.youtube.com</a:t>
            </a:r>
            <a:r>
              <a:rPr lang="en-US" sz="2400" dirty="0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watch?v</a:t>
            </a:r>
            <a:r>
              <a:rPr lang="en-US" sz="2400" dirty="0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=</a:t>
            </a:r>
            <a:r>
              <a:rPr lang="en-US" sz="2400" dirty="0" err="1" smtClean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OUWUUAZCgls</a:t>
            </a:r>
            <a:endParaRPr lang="en-US" sz="24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695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_basic_v4-1">
  <a:themeElements>
    <a:clrScheme name="CO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C80000"/>
      </a:accent1>
      <a:accent2>
        <a:srgbClr val="1F497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powerpoint_newNEU</Template>
  <TotalTime>13281</TotalTime>
  <Words>726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Helvetica</vt:lpstr>
      <vt:lpstr>Wingdings</vt:lpstr>
      <vt:lpstr>1_powerpoint_basic_v4-1</vt:lpstr>
      <vt:lpstr>REU Mentor Workshop Pre-workshop assignment</vt:lpstr>
      <vt:lpstr>ECE at Northeastern</vt:lpstr>
      <vt:lpstr>ECE at Northeastern</vt:lpstr>
      <vt:lpstr>ECE at Northeastern</vt:lpstr>
      <vt:lpstr>ECE at Northeastern</vt:lpstr>
      <vt:lpstr>ECE at Northeastern</vt:lpstr>
      <vt:lpstr>ECE at Northeastern</vt:lpstr>
    </vt:vector>
  </TitlesOfParts>
  <Manager/>
  <Company>Northeastern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m.lyons</dc:creator>
  <cp:keywords/>
  <dc:description/>
  <cp:lastModifiedBy>Smith, Melanie</cp:lastModifiedBy>
  <cp:revision>218</cp:revision>
  <cp:lastPrinted>2015-09-24T19:53:33Z</cp:lastPrinted>
  <dcterms:created xsi:type="dcterms:W3CDTF">2014-09-02T00:47:50Z</dcterms:created>
  <dcterms:modified xsi:type="dcterms:W3CDTF">2017-05-08T15:08:22Z</dcterms:modified>
  <cp:category/>
</cp:coreProperties>
</file>