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55" r:id="rId1"/>
  </p:sldMasterIdLst>
  <p:notesMasterIdLst>
    <p:notesMasterId r:id="rId53"/>
  </p:notesMasterIdLst>
  <p:handoutMasterIdLst>
    <p:handoutMasterId r:id="rId54"/>
  </p:handoutMasterIdLst>
  <p:sldIdLst>
    <p:sldId id="279" r:id="rId2"/>
    <p:sldId id="295" r:id="rId3"/>
    <p:sldId id="296" r:id="rId4"/>
    <p:sldId id="354" r:id="rId5"/>
    <p:sldId id="348" r:id="rId6"/>
    <p:sldId id="358" r:id="rId7"/>
    <p:sldId id="352" r:id="rId8"/>
    <p:sldId id="360" r:id="rId9"/>
    <p:sldId id="301" r:id="rId10"/>
    <p:sldId id="303" r:id="rId11"/>
    <p:sldId id="305" r:id="rId12"/>
    <p:sldId id="377" r:id="rId13"/>
    <p:sldId id="304" r:id="rId14"/>
    <p:sldId id="317" r:id="rId15"/>
    <p:sldId id="318" r:id="rId16"/>
    <p:sldId id="319" r:id="rId17"/>
    <p:sldId id="320" r:id="rId18"/>
    <p:sldId id="322" r:id="rId19"/>
    <p:sldId id="323" r:id="rId20"/>
    <p:sldId id="324" r:id="rId21"/>
    <p:sldId id="331" r:id="rId22"/>
    <p:sldId id="325" r:id="rId23"/>
    <p:sldId id="329" r:id="rId24"/>
    <p:sldId id="385" r:id="rId25"/>
    <p:sldId id="386" r:id="rId26"/>
    <p:sldId id="387" r:id="rId27"/>
    <p:sldId id="359" r:id="rId28"/>
    <p:sldId id="330" r:id="rId29"/>
    <p:sldId id="332" r:id="rId30"/>
    <p:sldId id="334" r:id="rId31"/>
    <p:sldId id="335" r:id="rId32"/>
    <p:sldId id="338" r:id="rId33"/>
    <p:sldId id="362" r:id="rId34"/>
    <p:sldId id="336" r:id="rId35"/>
    <p:sldId id="388" r:id="rId36"/>
    <p:sldId id="389" r:id="rId37"/>
    <p:sldId id="390" r:id="rId38"/>
    <p:sldId id="339" r:id="rId39"/>
    <p:sldId id="374" r:id="rId40"/>
    <p:sldId id="384" r:id="rId41"/>
    <p:sldId id="379" r:id="rId42"/>
    <p:sldId id="341" r:id="rId43"/>
    <p:sldId id="342" r:id="rId44"/>
    <p:sldId id="380" r:id="rId45"/>
    <p:sldId id="381" r:id="rId46"/>
    <p:sldId id="391" r:id="rId47"/>
    <p:sldId id="392" r:id="rId48"/>
    <p:sldId id="382" r:id="rId49"/>
    <p:sldId id="383" r:id="rId50"/>
    <p:sldId id="294" r:id="rId51"/>
    <p:sldId id="393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FFCC00"/>
    <a:srgbClr val="FFCC33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 autoAdjust="0"/>
    <p:restoredTop sz="72857" autoAdjust="0"/>
  </p:normalViewPr>
  <p:slideViewPr>
    <p:cSldViewPr snapToGrid="0" snapToObjects="1">
      <p:cViewPr varScale="1">
        <p:scale>
          <a:sx n="80" d="100"/>
          <a:sy n="80" d="100"/>
        </p:scale>
        <p:origin x="-245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8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-2952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handoutMaster" Target="handoutMasters/handout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fninaparavecino:Dropbox:Research:Proposal:Presentation:Results:ck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fninaparavecino:Dropbox:Research:Proposal:Presentation:Results:ckLinux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fninaparavecino:Dropbox:Research:Proposal:Presentation:Results:ck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fninaparavecino:Dropbox:Research:Proposal:Presentation:Results:ck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fninaparavecino:Dropbox:Research:Proposal:Results:apps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fninaparavecino:Desktop:Research:Writing:thesisFNP:results:apps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fninaparavecino:Dropbox:Research:Proposal:Presentation:Results:apps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fninaparavecino:Desktop:Research:Writing:thesisFNP:results:apps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fninaparavecino:Desktop:Research:Writing:thesisFNP:results:app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fninaparavecino:Dropbox:Research:Proposal:Presentation:Results:np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fninaparavecino:Dropbox:Research:Proposal:Presentation:Results:np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fninaparavecino:Dropbox:Research:Proposal:Presentation:Results:np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fninaparavecino:Dropbox:Research:Proposal:Presentation:Results:np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fninaparavecino:Dropbox:Research:Proposal:Presentation:Results:np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fninaparavecino:Dropbox:Research:Proposal:Presentation:Results:np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fninaparavecino:Dropbox:Research:Proposal:Presentation:Results:np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fninaparavecino:Dropbox:Research:Proposal:Presentation:Results:np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7269830806416"/>
          <c:y val="0.117814647226412"/>
          <c:w val="0.402647323180916"/>
          <c:h val="0.824724752251564"/>
        </c:manualLayout>
      </c:layout>
      <c:radarChart>
        <c:radarStyle val="filled"/>
        <c:varyColors val="0"/>
        <c:ser>
          <c:idx val="0"/>
          <c:order val="0"/>
          <c:tx>
            <c:strRef>
              <c:f>KiviatGraph!$I$2</c:f>
              <c:strCache>
                <c:ptCount val="1"/>
                <c:pt idx="0">
                  <c:v>Matrix Add</c:v>
                </c:pt>
              </c:strCache>
            </c:strRef>
          </c:tx>
          <c:cat>
            <c:strRef>
              <c:f>KiviatGraph!$H$3:$H$11</c:f>
              <c:strCache>
                <c:ptCount val="9"/>
                <c:pt idx="0">
                  <c:v>L1/Shared Memory Utilization</c:v>
                </c:pt>
                <c:pt idx="1">
                  <c:v>L2 Cache Utilization</c:v>
                </c:pt>
                <c:pt idx="2">
                  <c:v>Texture Cache Utilization</c:v>
                </c:pt>
                <c:pt idx="3">
                  <c:v>Device Memory Utilization</c:v>
                </c:pt>
                <c:pt idx="4">
                  <c:v>System Memory Utilization</c:v>
                </c:pt>
                <c:pt idx="5">
                  <c:v>Load/Store Function Unit Utilization</c:v>
                </c:pt>
                <c:pt idx="6">
                  <c:v>Arithmetic Function Unit Utilization</c:v>
                </c:pt>
                <c:pt idx="7">
                  <c:v>Control-Flow Function Unit Utilization</c:v>
                </c:pt>
                <c:pt idx="8">
                  <c:v>Texture Function Unit Utilization</c:v>
                </c:pt>
              </c:strCache>
            </c:strRef>
          </c:cat>
          <c:val>
            <c:numRef>
              <c:f>KiviatGraph!$I$3:$I$11</c:f>
              <c:numCache>
                <c:formatCode>0%</c:formatCode>
                <c:ptCount val="9"/>
                <c:pt idx="0">
                  <c:v>0.125</c:v>
                </c:pt>
                <c:pt idx="1">
                  <c:v>0.125</c:v>
                </c:pt>
                <c:pt idx="2">
                  <c:v>0.0</c:v>
                </c:pt>
                <c:pt idx="3">
                  <c:v>0.125</c:v>
                </c:pt>
                <c:pt idx="4">
                  <c:v>0.125</c:v>
                </c:pt>
                <c:pt idx="5">
                  <c:v>0.75</c:v>
                </c:pt>
                <c:pt idx="6">
                  <c:v>0.125</c:v>
                </c:pt>
                <c:pt idx="7">
                  <c:v>0.125</c:v>
                </c:pt>
                <c:pt idx="8">
                  <c:v>0.0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-2135519784"/>
        <c:axId val="-2135516776"/>
      </c:radarChart>
      <c:catAx>
        <c:axId val="-2135519784"/>
        <c:scaling>
          <c:orientation val="minMax"/>
        </c:scaling>
        <c:delete val="0"/>
        <c:axPos val="b"/>
        <c:majorGridlines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135516776"/>
        <c:crosses val="autoZero"/>
        <c:auto val="1"/>
        <c:lblAlgn val="ctr"/>
        <c:lblOffset val="100"/>
        <c:noMultiLvlLbl val="0"/>
      </c:catAx>
      <c:valAx>
        <c:axId val="-2135516776"/>
        <c:scaling>
          <c:orientation val="minMax"/>
        </c:scaling>
        <c:delete val="1"/>
        <c:axPos val="l"/>
        <c:majorGridlines/>
        <c:numFmt formatCode="0%" sourceLinked="1"/>
        <c:majorTickMark val="none"/>
        <c:minorTickMark val="none"/>
        <c:tickLblPos val="nextTo"/>
        <c:crossAx val="-213551978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74040516747118"/>
          <c:y val="0.00027900537054475"/>
          <c:w val="0.257860337842979"/>
          <c:h val="0.160914804290387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200">
          <a:solidFill>
            <a:srgbClr val="333333"/>
          </a:solidFill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Maxwell GTX Titan X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Sheet1!$F$32</c:f>
              <c:strCache>
                <c:ptCount val="1"/>
                <c:pt idx="0">
                  <c:v>Non Persistent Threads Sequential Calls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0.00173472289645727"/>
                  <c:y val="-0.01842605240688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Sheet1!$B$18:$C$22</c:f>
              <c:multiLvlStrCache>
                <c:ptCount val="5"/>
                <c:lvl>
                  <c:pt idx="0">
                    <c:v>256</c:v>
                  </c:pt>
                  <c:pt idx="1">
                    <c:v>512</c:v>
                  </c:pt>
                  <c:pt idx="2">
                    <c:v>1024</c:v>
                  </c:pt>
                  <c:pt idx="3">
                    <c:v>2048</c:v>
                  </c:pt>
                  <c:pt idx="4">
                    <c:v>4096</c:v>
                  </c:pt>
                </c:lvl>
                <c:lvl>
                  <c:pt idx="0">
                    <c:v>256</c:v>
                  </c:pt>
                  <c:pt idx="1">
                    <c:v>512</c:v>
                  </c:pt>
                  <c:pt idx="2">
                    <c:v>1024</c:v>
                  </c:pt>
                  <c:pt idx="3">
                    <c:v>2048</c:v>
                  </c:pt>
                  <c:pt idx="4">
                    <c:v>4096</c:v>
                  </c:pt>
                </c:lvl>
              </c:multiLvlStrCache>
            </c:multiLvlStrRef>
          </c:cat>
          <c:val>
            <c:numRef>
              <c:f>Sheet1!$F$33:$F$37</c:f>
              <c:numCache>
                <c:formatCode>General</c:formatCode>
                <c:ptCount val="5"/>
                <c:pt idx="0">
                  <c:v>0.17</c:v>
                </c:pt>
                <c:pt idx="1">
                  <c:v>0.44</c:v>
                </c:pt>
                <c:pt idx="2">
                  <c:v>0.89</c:v>
                </c:pt>
                <c:pt idx="3">
                  <c:v>1.86</c:v>
                </c:pt>
                <c:pt idx="4">
                  <c:v>3.83</c:v>
                </c:pt>
              </c:numCache>
            </c:numRef>
          </c:val>
        </c:ser>
        <c:ser>
          <c:idx val="1"/>
          <c:order val="1"/>
          <c:tx>
            <c:strRef>
              <c:f>Sheet1!$G$32</c:f>
              <c:strCache>
                <c:ptCount val="1"/>
                <c:pt idx="0">
                  <c:v>Non Persistent Hyper-Q Kernels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1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Sheet1!$B$18:$C$22</c:f>
              <c:multiLvlStrCache>
                <c:ptCount val="5"/>
                <c:lvl>
                  <c:pt idx="0">
                    <c:v>256</c:v>
                  </c:pt>
                  <c:pt idx="1">
                    <c:v>512</c:v>
                  </c:pt>
                  <c:pt idx="2">
                    <c:v>1024</c:v>
                  </c:pt>
                  <c:pt idx="3">
                    <c:v>2048</c:v>
                  </c:pt>
                  <c:pt idx="4">
                    <c:v>4096</c:v>
                  </c:pt>
                </c:lvl>
                <c:lvl>
                  <c:pt idx="0">
                    <c:v>256</c:v>
                  </c:pt>
                  <c:pt idx="1">
                    <c:v>512</c:v>
                  </c:pt>
                  <c:pt idx="2">
                    <c:v>1024</c:v>
                  </c:pt>
                  <c:pt idx="3">
                    <c:v>2048</c:v>
                  </c:pt>
                  <c:pt idx="4">
                    <c:v>4096</c:v>
                  </c:pt>
                </c:lvl>
              </c:multiLvlStrCache>
            </c:multiLvlStrRef>
          </c:cat>
          <c:val>
            <c:numRef>
              <c:f>Sheet1!$G$33:$G$37</c:f>
              <c:numCache>
                <c:formatCode>General</c:formatCode>
                <c:ptCount val="5"/>
                <c:pt idx="0" formatCode="0.00">
                  <c:v>0.1</c:v>
                </c:pt>
                <c:pt idx="1">
                  <c:v>0.23</c:v>
                </c:pt>
                <c:pt idx="2">
                  <c:v>0.47</c:v>
                </c:pt>
                <c:pt idx="3">
                  <c:v>0.96</c:v>
                </c:pt>
                <c:pt idx="4">
                  <c:v>2.16</c:v>
                </c:pt>
              </c:numCache>
            </c:numRef>
          </c:val>
        </c:ser>
        <c:ser>
          <c:idx val="2"/>
          <c:order val="2"/>
          <c:tx>
            <c:strRef>
              <c:f>Sheet1!$H$32</c:f>
              <c:strCache>
                <c:ptCount val="1"/>
                <c:pt idx="0">
                  <c:v>Persistent Threads Sequential Calls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0.00173472289645726"/>
                  <c:y val="-0.03071008734480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Sheet1!$B$18:$C$22</c:f>
              <c:multiLvlStrCache>
                <c:ptCount val="5"/>
                <c:lvl>
                  <c:pt idx="0">
                    <c:v>256</c:v>
                  </c:pt>
                  <c:pt idx="1">
                    <c:v>512</c:v>
                  </c:pt>
                  <c:pt idx="2">
                    <c:v>1024</c:v>
                  </c:pt>
                  <c:pt idx="3">
                    <c:v>2048</c:v>
                  </c:pt>
                  <c:pt idx="4">
                    <c:v>4096</c:v>
                  </c:pt>
                </c:lvl>
                <c:lvl>
                  <c:pt idx="0">
                    <c:v>256</c:v>
                  </c:pt>
                  <c:pt idx="1">
                    <c:v>512</c:v>
                  </c:pt>
                  <c:pt idx="2">
                    <c:v>1024</c:v>
                  </c:pt>
                  <c:pt idx="3">
                    <c:v>2048</c:v>
                  </c:pt>
                  <c:pt idx="4">
                    <c:v>4096</c:v>
                  </c:pt>
                </c:lvl>
              </c:multiLvlStrCache>
            </c:multiLvlStrRef>
          </c:cat>
          <c:val>
            <c:numRef>
              <c:f>Sheet1!$H$33:$H$37</c:f>
              <c:numCache>
                <c:formatCode>General</c:formatCode>
                <c:ptCount val="5"/>
                <c:pt idx="0">
                  <c:v>0.18</c:v>
                </c:pt>
                <c:pt idx="1">
                  <c:v>0.44</c:v>
                </c:pt>
                <c:pt idx="2">
                  <c:v>0.76</c:v>
                </c:pt>
                <c:pt idx="3">
                  <c:v>1.86</c:v>
                </c:pt>
                <c:pt idx="4">
                  <c:v>3.42</c:v>
                </c:pt>
              </c:numCache>
            </c:numRef>
          </c:val>
        </c:ser>
        <c:ser>
          <c:idx val="3"/>
          <c:order val="3"/>
          <c:tx>
            <c:strRef>
              <c:f>Sheet1!$I$32</c:f>
              <c:strCache>
                <c:ptCount val="1"/>
                <c:pt idx="0">
                  <c:v>Persistent Threads HyperQ Kernels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1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Sheet1!$B$18:$C$22</c:f>
              <c:multiLvlStrCache>
                <c:ptCount val="5"/>
                <c:lvl>
                  <c:pt idx="0">
                    <c:v>256</c:v>
                  </c:pt>
                  <c:pt idx="1">
                    <c:v>512</c:v>
                  </c:pt>
                  <c:pt idx="2">
                    <c:v>1024</c:v>
                  </c:pt>
                  <c:pt idx="3">
                    <c:v>2048</c:v>
                  </c:pt>
                  <c:pt idx="4">
                    <c:v>4096</c:v>
                  </c:pt>
                </c:lvl>
                <c:lvl>
                  <c:pt idx="0">
                    <c:v>256</c:v>
                  </c:pt>
                  <c:pt idx="1">
                    <c:v>512</c:v>
                  </c:pt>
                  <c:pt idx="2">
                    <c:v>1024</c:v>
                  </c:pt>
                  <c:pt idx="3">
                    <c:v>2048</c:v>
                  </c:pt>
                  <c:pt idx="4">
                    <c:v>4096</c:v>
                  </c:pt>
                </c:lvl>
              </c:multiLvlStrCache>
            </c:multiLvlStrRef>
          </c:cat>
          <c:val>
            <c:numRef>
              <c:f>Sheet1!$I$33:$I$37</c:f>
              <c:numCache>
                <c:formatCode>General</c:formatCode>
                <c:ptCount val="5"/>
                <c:pt idx="0" formatCode="0.00">
                  <c:v>0.1</c:v>
                </c:pt>
                <c:pt idx="1">
                  <c:v>0.24</c:v>
                </c:pt>
                <c:pt idx="2">
                  <c:v>0.41</c:v>
                </c:pt>
                <c:pt idx="3">
                  <c:v>0.96</c:v>
                </c:pt>
                <c:pt idx="4">
                  <c:v>1.85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2136774376"/>
        <c:axId val="-2136768760"/>
      </c:barChart>
      <c:catAx>
        <c:axId val="-21367743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ROWS x COLS</a:t>
                </a:r>
              </a:p>
            </c:rich>
          </c:tx>
          <c:overlay val="0"/>
        </c:title>
        <c:majorTickMark val="out"/>
        <c:minorTickMark val="none"/>
        <c:tickLblPos val="nextTo"/>
        <c:crossAx val="-2136768760"/>
        <c:crosses val="autoZero"/>
        <c:auto val="1"/>
        <c:lblAlgn val="ctr"/>
        <c:lblOffset val="100"/>
        <c:noMultiLvlLbl val="0"/>
      </c:catAx>
      <c:valAx>
        <c:axId val="-213676876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Execution Time (ms)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-21367743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1628352966663"/>
          <c:y val="0.113546558064191"/>
          <c:w val="0.404998105464049"/>
          <c:h val="0.260367374860626"/>
        </c:manualLayout>
      </c:layout>
      <c:overlay val="1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400">
          <a:solidFill>
            <a:srgbClr val="333333"/>
          </a:solidFill>
        </a:defRPr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Resources Utilization Non Persistent Thread - Maxwell GTX Titan X</a:t>
            </a:r>
          </a:p>
        </c:rich>
      </c:tx>
      <c:overlay val="0"/>
    </c:title>
    <c:autoTitleDeleted val="0"/>
    <c:view3D>
      <c:rotX val="8"/>
      <c:rotY val="4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536369202814985"/>
          <c:y val="0.306662605216828"/>
          <c:w val="0.852009323965659"/>
          <c:h val="0.337824412148688"/>
        </c:manualLayout>
      </c:layout>
      <c:area3DChart>
        <c:grouping val="standard"/>
        <c:varyColors val="0"/>
        <c:ser>
          <c:idx val="0"/>
          <c:order val="0"/>
          <c:tx>
            <c:strRef>
              <c:f>contentionGraphs!$AB$3</c:f>
              <c:strCache>
                <c:ptCount val="1"/>
                <c:pt idx="0">
                  <c:v>512x512</c:v>
                </c:pt>
              </c:strCache>
            </c:strRef>
          </c:tx>
          <c:dLbls>
            <c:dLbl>
              <c:idx val="5"/>
              <c:layout>
                <c:manualLayout>
                  <c:x val="0.00436681222707423"/>
                  <c:y val="-0.130158730158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contentionGraphs!$Q$4:$Q$12</c:f>
              <c:strCache>
                <c:ptCount val="9"/>
                <c:pt idx="0">
                  <c:v>L1/Shared Memory Utilization</c:v>
                </c:pt>
                <c:pt idx="1">
                  <c:v>L2 Cache Utilization</c:v>
                </c:pt>
                <c:pt idx="2">
                  <c:v>Texture Cache Utilization</c:v>
                </c:pt>
                <c:pt idx="3">
                  <c:v>Device Memory Utilization</c:v>
                </c:pt>
                <c:pt idx="4">
                  <c:v>System Memory Utilization</c:v>
                </c:pt>
                <c:pt idx="5">
                  <c:v>Load/Store Function Unit Utilization</c:v>
                </c:pt>
                <c:pt idx="6">
                  <c:v>Arithmetic Function Unit Utilization</c:v>
                </c:pt>
                <c:pt idx="7">
                  <c:v>Control-Flow Function Unit Utilization</c:v>
                </c:pt>
                <c:pt idx="8">
                  <c:v>Texture Function Unit Utilization</c:v>
                </c:pt>
              </c:strCache>
            </c:strRef>
          </c:cat>
          <c:val>
            <c:numRef>
              <c:f>contentionGraphs!$AB$4:$AB$12</c:f>
              <c:numCache>
                <c:formatCode>0%</c:formatCode>
                <c:ptCount val="9"/>
                <c:pt idx="0">
                  <c:v>0.125</c:v>
                </c:pt>
                <c:pt idx="1">
                  <c:v>0.125</c:v>
                </c:pt>
                <c:pt idx="2">
                  <c:v>0.0</c:v>
                </c:pt>
                <c:pt idx="3">
                  <c:v>0.125</c:v>
                </c:pt>
                <c:pt idx="4">
                  <c:v>0.125</c:v>
                </c:pt>
                <c:pt idx="5">
                  <c:v>0.5</c:v>
                </c:pt>
                <c:pt idx="6">
                  <c:v>0.125</c:v>
                </c:pt>
                <c:pt idx="7">
                  <c:v>0.125</c:v>
                </c:pt>
                <c:pt idx="8">
                  <c:v>0.0</c:v>
                </c:pt>
              </c:numCache>
            </c:numRef>
          </c:val>
        </c:ser>
        <c:ser>
          <c:idx val="1"/>
          <c:order val="1"/>
          <c:tx>
            <c:strRef>
              <c:f>contentionGraphs!$AC$3</c:f>
              <c:strCache>
                <c:ptCount val="1"/>
                <c:pt idx="0">
                  <c:v>1024x1024</c:v>
                </c:pt>
              </c:strCache>
            </c:strRef>
          </c:tx>
          <c:dLbls>
            <c:delete val="1"/>
          </c:dLbls>
          <c:cat>
            <c:strRef>
              <c:f>contentionGraphs!$Q$4:$Q$12</c:f>
              <c:strCache>
                <c:ptCount val="9"/>
                <c:pt idx="0">
                  <c:v>L1/Shared Memory Utilization</c:v>
                </c:pt>
                <c:pt idx="1">
                  <c:v>L2 Cache Utilization</c:v>
                </c:pt>
                <c:pt idx="2">
                  <c:v>Texture Cache Utilization</c:v>
                </c:pt>
                <c:pt idx="3">
                  <c:v>Device Memory Utilization</c:v>
                </c:pt>
                <c:pt idx="4">
                  <c:v>System Memory Utilization</c:v>
                </c:pt>
                <c:pt idx="5">
                  <c:v>Load/Store Function Unit Utilization</c:v>
                </c:pt>
                <c:pt idx="6">
                  <c:v>Arithmetic Function Unit Utilization</c:v>
                </c:pt>
                <c:pt idx="7">
                  <c:v>Control-Flow Function Unit Utilization</c:v>
                </c:pt>
                <c:pt idx="8">
                  <c:v>Texture Function Unit Utilization</c:v>
                </c:pt>
              </c:strCache>
            </c:strRef>
          </c:cat>
          <c:val>
            <c:numRef>
              <c:f>contentionGraphs!$AC$4:$AC$12</c:f>
              <c:numCache>
                <c:formatCode>0%</c:formatCode>
                <c:ptCount val="9"/>
                <c:pt idx="0">
                  <c:v>0.125</c:v>
                </c:pt>
                <c:pt idx="1">
                  <c:v>0.125</c:v>
                </c:pt>
                <c:pt idx="2">
                  <c:v>0.0</c:v>
                </c:pt>
                <c:pt idx="3">
                  <c:v>0.125</c:v>
                </c:pt>
                <c:pt idx="4">
                  <c:v>0.125</c:v>
                </c:pt>
                <c:pt idx="5">
                  <c:v>0.625</c:v>
                </c:pt>
                <c:pt idx="6">
                  <c:v>0.125</c:v>
                </c:pt>
                <c:pt idx="7">
                  <c:v>0.125</c:v>
                </c:pt>
                <c:pt idx="8">
                  <c:v>0.0</c:v>
                </c:pt>
              </c:numCache>
            </c:numRef>
          </c:val>
        </c:ser>
        <c:ser>
          <c:idx val="2"/>
          <c:order val="2"/>
          <c:tx>
            <c:strRef>
              <c:f>contentionGraphs!$AD$3</c:f>
              <c:strCache>
                <c:ptCount val="1"/>
                <c:pt idx="0">
                  <c:v>2048x2048</c:v>
                </c:pt>
              </c:strCache>
            </c:strRef>
          </c:tx>
          <c:dLbls>
            <c:delete val="1"/>
          </c:dLbls>
          <c:cat>
            <c:strRef>
              <c:f>contentionGraphs!$Q$4:$Q$12</c:f>
              <c:strCache>
                <c:ptCount val="9"/>
                <c:pt idx="0">
                  <c:v>L1/Shared Memory Utilization</c:v>
                </c:pt>
                <c:pt idx="1">
                  <c:v>L2 Cache Utilization</c:v>
                </c:pt>
                <c:pt idx="2">
                  <c:v>Texture Cache Utilization</c:v>
                </c:pt>
                <c:pt idx="3">
                  <c:v>Device Memory Utilization</c:v>
                </c:pt>
                <c:pt idx="4">
                  <c:v>System Memory Utilization</c:v>
                </c:pt>
                <c:pt idx="5">
                  <c:v>Load/Store Function Unit Utilization</c:v>
                </c:pt>
                <c:pt idx="6">
                  <c:v>Arithmetic Function Unit Utilization</c:v>
                </c:pt>
                <c:pt idx="7">
                  <c:v>Control-Flow Function Unit Utilization</c:v>
                </c:pt>
                <c:pt idx="8">
                  <c:v>Texture Function Unit Utilization</c:v>
                </c:pt>
              </c:strCache>
            </c:strRef>
          </c:cat>
          <c:val>
            <c:numRef>
              <c:f>contentionGraphs!$AD$4:$AD$12</c:f>
              <c:numCache>
                <c:formatCode>0%</c:formatCode>
                <c:ptCount val="9"/>
                <c:pt idx="0">
                  <c:v>0.125</c:v>
                </c:pt>
                <c:pt idx="1">
                  <c:v>0.125</c:v>
                </c:pt>
                <c:pt idx="2">
                  <c:v>0.0</c:v>
                </c:pt>
                <c:pt idx="3">
                  <c:v>0.125</c:v>
                </c:pt>
                <c:pt idx="4">
                  <c:v>0.125</c:v>
                </c:pt>
                <c:pt idx="5">
                  <c:v>0.75</c:v>
                </c:pt>
                <c:pt idx="6">
                  <c:v>0.125</c:v>
                </c:pt>
                <c:pt idx="7">
                  <c:v>0.125</c:v>
                </c:pt>
                <c:pt idx="8">
                  <c:v>0.0</c:v>
                </c:pt>
              </c:numCache>
            </c:numRef>
          </c:val>
        </c:ser>
        <c:ser>
          <c:idx val="3"/>
          <c:order val="3"/>
          <c:tx>
            <c:strRef>
              <c:f>contentionGraphs!$AE$3</c:f>
              <c:strCache>
                <c:ptCount val="1"/>
                <c:pt idx="0">
                  <c:v>4096x4096</c:v>
                </c:pt>
              </c:strCache>
            </c:strRef>
          </c:tx>
          <c:dLbls>
            <c:dLbl>
              <c:idx val="0"/>
              <c:layout>
                <c:manualLayout>
                  <c:x val="0.00727802037845706"/>
                  <c:y val="-0.04761904761904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00145548946119726"/>
                  <c:y val="-0.0539682539682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0"/>
                  <c:y val="-0.02539682539682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00291120815138277"/>
                  <c:y val="-0.05079365079365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00436681222707413"/>
                  <c:y val="-0.05079365079365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.00291120815138282"/>
                  <c:y val="-0.1777777777777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.00727802037845706"/>
                  <c:y val="-0.04761904761904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.00727802037845706"/>
                  <c:y val="-0.05714285714285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contentionGraphs!$Q$4:$Q$12</c:f>
              <c:strCache>
                <c:ptCount val="9"/>
                <c:pt idx="0">
                  <c:v>L1/Shared Memory Utilization</c:v>
                </c:pt>
                <c:pt idx="1">
                  <c:v>L2 Cache Utilization</c:v>
                </c:pt>
                <c:pt idx="2">
                  <c:v>Texture Cache Utilization</c:v>
                </c:pt>
                <c:pt idx="3">
                  <c:v>Device Memory Utilization</c:v>
                </c:pt>
                <c:pt idx="4">
                  <c:v>System Memory Utilization</c:v>
                </c:pt>
                <c:pt idx="5">
                  <c:v>Load/Store Function Unit Utilization</c:v>
                </c:pt>
                <c:pt idx="6">
                  <c:v>Arithmetic Function Unit Utilization</c:v>
                </c:pt>
                <c:pt idx="7">
                  <c:v>Control-Flow Function Unit Utilization</c:v>
                </c:pt>
                <c:pt idx="8">
                  <c:v>Texture Function Unit Utilization</c:v>
                </c:pt>
              </c:strCache>
            </c:strRef>
          </c:cat>
          <c:val>
            <c:numRef>
              <c:f>contentionGraphs!$AE$4:$AE$12</c:f>
              <c:numCache>
                <c:formatCode>0%</c:formatCode>
                <c:ptCount val="9"/>
                <c:pt idx="0">
                  <c:v>0.125</c:v>
                </c:pt>
                <c:pt idx="1">
                  <c:v>0.25</c:v>
                </c:pt>
                <c:pt idx="2">
                  <c:v>0.0</c:v>
                </c:pt>
                <c:pt idx="3">
                  <c:v>0.125</c:v>
                </c:pt>
                <c:pt idx="4">
                  <c:v>0.125</c:v>
                </c:pt>
                <c:pt idx="5">
                  <c:v>0.75</c:v>
                </c:pt>
                <c:pt idx="6">
                  <c:v>0.125</c:v>
                </c:pt>
                <c:pt idx="7">
                  <c:v>0.125</c:v>
                </c:pt>
                <c:pt idx="8">
                  <c:v>0.0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-2136808872"/>
        <c:axId val="-2136815944"/>
        <c:axId val="-2136760568"/>
      </c:area3DChart>
      <c:catAx>
        <c:axId val="-2136808872"/>
        <c:scaling>
          <c:orientation val="minMax"/>
        </c:scaling>
        <c:delete val="0"/>
        <c:axPos val="b"/>
        <c:majorTickMark val="none"/>
        <c:minorTickMark val="none"/>
        <c:tickLblPos val="nextTo"/>
        <c:crossAx val="-2136815944"/>
        <c:crosses val="autoZero"/>
        <c:auto val="1"/>
        <c:lblAlgn val="ctr"/>
        <c:lblOffset val="100"/>
        <c:noMultiLvlLbl val="0"/>
      </c:catAx>
      <c:valAx>
        <c:axId val="-2136815944"/>
        <c:scaling>
          <c:orientation val="minMax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crossAx val="-2136808872"/>
        <c:crosses val="autoZero"/>
        <c:crossBetween val="midCat"/>
      </c:valAx>
      <c:serAx>
        <c:axId val="-2136760568"/>
        <c:scaling>
          <c:orientation val="minMax"/>
        </c:scaling>
        <c:delete val="1"/>
        <c:axPos val="b"/>
        <c:majorTickMark val="out"/>
        <c:minorTickMark val="none"/>
        <c:tickLblPos val="nextTo"/>
        <c:crossAx val="-2136815944"/>
        <c:crosses val="autoZero"/>
      </c:serAx>
    </c:plotArea>
    <c:legend>
      <c:legendPos val="t"/>
      <c:overlay val="0"/>
    </c:legend>
    <c:plotVisOnly val="1"/>
    <c:dispBlanksAs val="zero"/>
    <c:showDLblsOverMax val="0"/>
  </c:chart>
  <c:txPr>
    <a:bodyPr/>
    <a:lstStyle/>
    <a:p>
      <a:pPr>
        <a:defRPr>
          <a:solidFill>
            <a:srgbClr val="333333"/>
          </a:solidFill>
        </a:defRPr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Resources Utilization Persistent Thread - Maxwell GTX Titan X</a:t>
            </a:r>
          </a:p>
        </c:rich>
      </c:tx>
      <c:overlay val="0"/>
    </c:title>
    <c:autoTitleDeleted val="0"/>
    <c:view3D>
      <c:rotX val="8"/>
      <c:rotY val="4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area3DChart>
        <c:grouping val="standard"/>
        <c:varyColors val="0"/>
        <c:ser>
          <c:idx val="0"/>
          <c:order val="0"/>
          <c:tx>
            <c:strRef>
              <c:f>contentionGraphs!$AM$3</c:f>
              <c:strCache>
                <c:ptCount val="1"/>
                <c:pt idx="0">
                  <c:v>512x512</c:v>
                </c:pt>
              </c:strCache>
            </c:strRef>
          </c:tx>
          <c:dLbls>
            <c:dLbl>
              <c:idx val="5"/>
              <c:layout>
                <c:manualLayout>
                  <c:x val="-0.01018922852984"/>
                  <c:y val="-0.2571428571428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contentionGraphs!$Q$4:$Q$12</c:f>
              <c:strCache>
                <c:ptCount val="9"/>
                <c:pt idx="0">
                  <c:v>L1/Shared Memory Utilization</c:v>
                </c:pt>
                <c:pt idx="1">
                  <c:v>L2 Cache Utilization</c:v>
                </c:pt>
                <c:pt idx="2">
                  <c:v>Texture Cache Utilization</c:v>
                </c:pt>
                <c:pt idx="3">
                  <c:v>Device Memory Utilization</c:v>
                </c:pt>
                <c:pt idx="4">
                  <c:v>System Memory Utilization</c:v>
                </c:pt>
                <c:pt idx="5">
                  <c:v>Load/Store Function Unit Utilization</c:v>
                </c:pt>
                <c:pt idx="6">
                  <c:v>Arithmetic Function Unit Utilization</c:v>
                </c:pt>
                <c:pt idx="7">
                  <c:v>Control-Flow Function Unit Utilization</c:v>
                </c:pt>
                <c:pt idx="8">
                  <c:v>Texture Function Unit Utilization</c:v>
                </c:pt>
              </c:strCache>
            </c:strRef>
          </c:cat>
          <c:val>
            <c:numRef>
              <c:f>contentionGraphs!$AM$4:$AM$12</c:f>
              <c:numCache>
                <c:formatCode>0%</c:formatCode>
                <c:ptCount val="9"/>
                <c:pt idx="0">
                  <c:v>0.125</c:v>
                </c:pt>
                <c:pt idx="1">
                  <c:v>0.125</c:v>
                </c:pt>
                <c:pt idx="2">
                  <c:v>0.0</c:v>
                </c:pt>
                <c:pt idx="3">
                  <c:v>0.125</c:v>
                </c:pt>
                <c:pt idx="4">
                  <c:v>0.125</c:v>
                </c:pt>
                <c:pt idx="5">
                  <c:v>0.5</c:v>
                </c:pt>
                <c:pt idx="6">
                  <c:v>0.125</c:v>
                </c:pt>
                <c:pt idx="7">
                  <c:v>0.125</c:v>
                </c:pt>
                <c:pt idx="8">
                  <c:v>0.0</c:v>
                </c:pt>
              </c:numCache>
            </c:numRef>
          </c:val>
        </c:ser>
        <c:ser>
          <c:idx val="1"/>
          <c:order val="1"/>
          <c:tx>
            <c:strRef>
              <c:f>contentionGraphs!$AN$3</c:f>
              <c:strCache>
                <c:ptCount val="1"/>
                <c:pt idx="0">
                  <c:v>1024x1024</c:v>
                </c:pt>
              </c:strCache>
            </c:strRef>
          </c:tx>
          <c:spPr>
            <a:ln w="25400">
              <a:noFill/>
            </a:ln>
          </c:spPr>
          <c:dLbls>
            <c:delete val="1"/>
          </c:dLbls>
          <c:cat>
            <c:strRef>
              <c:f>contentionGraphs!$Q$4:$Q$12</c:f>
              <c:strCache>
                <c:ptCount val="9"/>
                <c:pt idx="0">
                  <c:v>L1/Shared Memory Utilization</c:v>
                </c:pt>
                <c:pt idx="1">
                  <c:v>L2 Cache Utilization</c:v>
                </c:pt>
                <c:pt idx="2">
                  <c:v>Texture Cache Utilization</c:v>
                </c:pt>
                <c:pt idx="3">
                  <c:v>Device Memory Utilization</c:v>
                </c:pt>
                <c:pt idx="4">
                  <c:v>System Memory Utilization</c:v>
                </c:pt>
                <c:pt idx="5">
                  <c:v>Load/Store Function Unit Utilization</c:v>
                </c:pt>
                <c:pt idx="6">
                  <c:v>Arithmetic Function Unit Utilization</c:v>
                </c:pt>
                <c:pt idx="7">
                  <c:v>Control-Flow Function Unit Utilization</c:v>
                </c:pt>
                <c:pt idx="8">
                  <c:v>Texture Function Unit Utilization</c:v>
                </c:pt>
              </c:strCache>
            </c:strRef>
          </c:cat>
          <c:val>
            <c:numRef>
              <c:f>contentionGraphs!$AN$4:$AN$12</c:f>
              <c:numCache>
                <c:formatCode>0%</c:formatCode>
                <c:ptCount val="9"/>
                <c:pt idx="0">
                  <c:v>0.125</c:v>
                </c:pt>
                <c:pt idx="1">
                  <c:v>0.125</c:v>
                </c:pt>
                <c:pt idx="2">
                  <c:v>0.0</c:v>
                </c:pt>
                <c:pt idx="3">
                  <c:v>0.125</c:v>
                </c:pt>
                <c:pt idx="4">
                  <c:v>0.125</c:v>
                </c:pt>
                <c:pt idx="5">
                  <c:v>0.5</c:v>
                </c:pt>
                <c:pt idx="6">
                  <c:v>0.125</c:v>
                </c:pt>
                <c:pt idx="7">
                  <c:v>0.125</c:v>
                </c:pt>
                <c:pt idx="8">
                  <c:v>0.0</c:v>
                </c:pt>
              </c:numCache>
            </c:numRef>
          </c:val>
        </c:ser>
        <c:ser>
          <c:idx val="2"/>
          <c:order val="2"/>
          <c:tx>
            <c:strRef>
              <c:f>contentionGraphs!$AO$3</c:f>
              <c:strCache>
                <c:ptCount val="1"/>
                <c:pt idx="0">
                  <c:v>2048x2048</c:v>
                </c:pt>
              </c:strCache>
            </c:strRef>
          </c:tx>
          <c:spPr>
            <a:ln w="25400">
              <a:noFill/>
            </a:ln>
          </c:spPr>
          <c:dLbls>
            <c:delete val="1"/>
          </c:dLbls>
          <c:cat>
            <c:strRef>
              <c:f>contentionGraphs!$Q$4:$Q$12</c:f>
              <c:strCache>
                <c:ptCount val="9"/>
                <c:pt idx="0">
                  <c:v>L1/Shared Memory Utilization</c:v>
                </c:pt>
                <c:pt idx="1">
                  <c:v>L2 Cache Utilization</c:v>
                </c:pt>
                <c:pt idx="2">
                  <c:v>Texture Cache Utilization</c:v>
                </c:pt>
                <c:pt idx="3">
                  <c:v>Device Memory Utilization</c:v>
                </c:pt>
                <c:pt idx="4">
                  <c:v>System Memory Utilization</c:v>
                </c:pt>
                <c:pt idx="5">
                  <c:v>Load/Store Function Unit Utilization</c:v>
                </c:pt>
                <c:pt idx="6">
                  <c:v>Arithmetic Function Unit Utilization</c:v>
                </c:pt>
                <c:pt idx="7">
                  <c:v>Control-Flow Function Unit Utilization</c:v>
                </c:pt>
                <c:pt idx="8">
                  <c:v>Texture Function Unit Utilization</c:v>
                </c:pt>
              </c:strCache>
            </c:strRef>
          </c:cat>
          <c:val>
            <c:numRef>
              <c:f>contentionGraphs!$AO$4:$AO$12</c:f>
              <c:numCache>
                <c:formatCode>0%</c:formatCode>
                <c:ptCount val="9"/>
                <c:pt idx="0">
                  <c:v>0.125</c:v>
                </c:pt>
                <c:pt idx="1">
                  <c:v>0.125</c:v>
                </c:pt>
                <c:pt idx="2">
                  <c:v>0.0</c:v>
                </c:pt>
                <c:pt idx="3">
                  <c:v>0.125</c:v>
                </c:pt>
                <c:pt idx="4">
                  <c:v>0.125</c:v>
                </c:pt>
                <c:pt idx="5">
                  <c:v>0.5</c:v>
                </c:pt>
                <c:pt idx="6">
                  <c:v>0.125</c:v>
                </c:pt>
                <c:pt idx="7">
                  <c:v>0.125</c:v>
                </c:pt>
                <c:pt idx="8">
                  <c:v>0.0</c:v>
                </c:pt>
              </c:numCache>
            </c:numRef>
          </c:val>
        </c:ser>
        <c:ser>
          <c:idx val="3"/>
          <c:order val="3"/>
          <c:tx>
            <c:strRef>
              <c:f>contentionGraphs!$AP$3</c:f>
              <c:strCache>
                <c:ptCount val="1"/>
                <c:pt idx="0">
                  <c:v>4096x4096</c:v>
                </c:pt>
              </c:strCache>
            </c:strRef>
          </c:tx>
          <c:spPr>
            <a:ln w="25400">
              <a:noFill/>
            </a:ln>
          </c:spPr>
          <c:dLbls>
            <c:dLbl>
              <c:idx val="4"/>
              <c:layout>
                <c:manualLayout>
                  <c:x val="-0.00145560407569152"/>
                  <c:y val="-0.07301587301587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.0014556040756913"/>
                  <c:y val="-0.06666666666666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contentionGraphs!$Q$4:$Q$12</c:f>
              <c:strCache>
                <c:ptCount val="9"/>
                <c:pt idx="0">
                  <c:v>L1/Shared Memory Utilization</c:v>
                </c:pt>
                <c:pt idx="1">
                  <c:v>L2 Cache Utilization</c:v>
                </c:pt>
                <c:pt idx="2">
                  <c:v>Texture Cache Utilization</c:v>
                </c:pt>
                <c:pt idx="3">
                  <c:v>Device Memory Utilization</c:v>
                </c:pt>
                <c:pt idx="4">
                  <c:v>System Memory Utilization</c:v>
                </c:pt>
                <c:pt idx="5">
                  <c:v>Load/Store Function Unit Utilization</c:v>
                </c:pt>
                <c:pt idx="6">
                  <c:v>Arithmetic Function Unit Utilization</c:v>
                </c:pt>
                <c:pt idx="7">
                  <c:v>Control-Flow Function Unit Utilization</c:v>
                </c:pt>
                <c:pt idx="8">
                  <c:v>Texture Function Unit Utilization</c:v>
                </c:pt>
              </c:strCache>
            </c:strRef>
          </c:cat>
          <c:val>
            <c:numRef>
              <c:f>contentionGraphs!$AP$4:$AP$12</c:f>
              <c:numCache>
                <c:formatCode>0%</c:formatCode>
                <c:ptCount val="9"/>
                <c:pt idx="0">
                  <c:v>0.125</c:v>
                </c:pt>
                <c:pt idx="1">
                  <c:v>0.125</c:v>
                </c:pt>
                <c:pt idx="2">
                  <c:v>0.0</c:v>
                </c:pt>
                <c:pt idx="3">
                  <c:v>0.125</c:v>
                </c:pt>
                <c:pt idx="4">
                  <c:v>0.125</c:v>
                </c:pt>
                <c:pt idx="5">
                  <c:v>0.5</c:v>
                </c:pt>
                <c:pt idx="6">
                  <c:v>0.125</c:v>
                </c:pt>
                <c:pt idx="7">
                  <c:v>0.125</c:v>
                </c:pt>
                <c:pt idx="8">
                  <c:v>0.0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-2132397272"/>
        <c:axId val="-2132394072"/>
        <c:axId val="-2132391032"/>
      </c:area3DChart>
      <c:catAx>
        <c:axId val="-2132397272"/>
        <c:scaling>
          <c:orientation val="minMax"/>
        </c:scaling>
        <c:delete val="0"/>
        <c:axPos val="b"/>
        <c:majorTickMark val="none"/>
        <c:minorTickMark val="none"/>
        <c:tickLblPos val="nextTo"/>
        <c:crossAx val="-2132394072"/>
        <c:crosses val="autoZero"/>
        <c:auto val="1"/>
        <c:lblAlgn val="ctr"/>
        <c:lblOffset val="100"/>
        <c:noMultiLvlLbl val="0"/>
      </c:catAx>
      <c:valAx>
        <c:axId val="-2132394072"/>
        <c:scaling>
          <c:orientation val="minMax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crossAx val="-2132397272"/>
        <c:crosses val="autoZero"/>
        <c:crossBetween val="midCat"/>
      </c:valAx>
      <c:serAx>
        <c:axId val="-2132391032"/>
        <c:scaling>
          <c:orientation val="minMax"/>
        </c:scaling>
        <c:delete val="1"/>
        <c:axPos val="b"/>
        <c:majorTickMark val="out"/>
        <c:minorTickMark val="none"/>
        <c:tickLblPos val="nextTo"/>
        <c:crossAx val="-2132394072"/>
        <c:crosses val="autoZero"/>
      </c:serAx>
    </c:plotArea>
    <c:legend>
      <c:legendPos val="t"/>
      <c:overlay val="0"/>
    </c:legend>
    <c:plotVisOnly val="1"/>
    <c:dispBlanksAs val="zero"/>
    <c:showDLblsOverMax val="0"/>
  </c:chart>
  <c:txPr>
    <a:bodyPr/>
    <a:lstStyle/>
    <a:p>
      <a:pPr>
        <a:defRPr>
          <a:solidFill>
            <a:srgbClr val="333333"/>
          </a:solidFill>
        </a:defRPr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Speedup Analysis - GTX Titan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78217821782178"/>
          <c:y val="0.0388059701492537"/>
          <c:w val="0.796039603960396"/>
          <c:h val="0.7441993183687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selectiveMatrixAdd!$Y$20</c:f>
              <c:strCache>
                <c:ptCount val="1"/>
                <c:pt idx="0">
                  <c:v>Speedup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0.000539487019568098"/>
                  <c:y val="0.0141511340933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selectiveMatrixAdd!$P$18:$Q$21</c:f>
              <c:multiLvlStrCache>
                <c:ptCount val="4"/>
                <c:lvl>
                  <c:pt idx="0">
                    <c:v>4</c:v>
                  </c:pt>
                  <c:pt idx="1">
                    <c:v>16</c:v>
                  </c:pt>
                  <c:pt idx="2">
                    <c:v>64</c:v>
                  </c:pt>
                  <c:pt idx="3">
                    <c:v>196</c:v>
                  </c:pt>
                </c:lvl>
                <c:lvl>
                  <c:pt idx="0">
                    <c:v>768</c:v>
                  </c:pt>
                  <c:pt idx="1">
                    <c:v>1536</c:v>
                  </c:pt>
                  <c:pt idx="2">
                    <c:v>3072</c:v>
                  </c:pt>
                  <c:pt idx="3">
                    <c:v>5376</c:v>
                  </c:pt>
                </c:lvl>
              </c:multiLvlStrCache>
            </c:multiLvlStrRef>
          </c:cat>
          <c:val>
            <c:numRef>
              <c:f>selectiveMatrixAdd!$Y$21:$Y$24</c:f>
              <c:numCache>
                <c:formatCode>0.00</c:formatCode>
                <c:ptCount val="4"/>
                <c:pt idx="0">
                  <c:v>1.29</c:v>
                </c:pt>
                <c:pt idx="1">
                  <c:v>2.32</c:v>
                </c:pt>
                <c:pt idx="2">
                  <c:v>3.45</c:v>
                </c:pt>
                <c:pt idx="3">
                  <c:v>3.12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2132284712"/>
        <c:axId val="-2132279320"/>
      </c:barChart>
      <c:scatterChart>
        <c:scatterStyle val="smoothMarker"/>
        <c:varyColors val="0"/>
        <c:ser>
          <c:idx val="1"/>
          <c:order val="1"/>
          <c:tx>
            <c:strRef>
              <c:f>selectiveMatrixAdd!$Z$20</c:f>
              <c:strCache>
                <c:ptCount val="1"/>
                <c:pt idx="0">
                  <c:v>Number SM Used Per Child Kernel</c:v>
                </c:pt>
              </c:strCache>
            </c:strRef>
          </c:tx>
          <c:dLbls>
            <c:dLbl>
              <c:idx val="2"/>
              <c:layout>
                <c:manualLayout>
                  <c:x val="-0.0490463215258856"/>
                  <c:y val="-0.05263157894736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yVal>
            <c:numRef>
              <c:f>selectiveMatrixAdd!$Z$21:$Z$24</c:f>
              <c:numCache>
                <c:formatCode>General</c:formatCode>
                <c:ptCount val="4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7.0</c:v>
                </c:pt>
              </c:numCache>
            </c:numRef>
          </c:yVal>
          <c:smooth val="1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-2132284712"/>
        <c:axId val="-2132279320"/>
      </c:scatterChart>
      <c:catAx>
        <c:axId val="-21322847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Input Size (MB)</a:t>
                </a:r>
              </a:p>
              <a:p>
                <a:pPr>
                  <a:defRPr/>
                </a:pPr>
                <a:r>
                  <a:rPr lang="en-US"/>
                  <a:t>Child Kernels</a:t>
                </a:r>
              </a:p>
            </c:rich>
          </c:tx>
          <c:layout>
            <c:manualLayout>
              <c:xMode val="edge"/>
              <c:yMode val="edge"/>
              <c:x val="0.00161175645123567"/>
              <c:y val="0.802985074626866"/>
            </c:manualLayout>
          </c:layout>
          <c:overlay val="0"/>
        </c:title>
        <c:numFmt formatCode="General" sourceLinked="1"/>
        <c:majorTickMark val="out"/>
        <c:minorTickMark val="none"/>
        <c:tickLblPos val="low"/>
        <c:crossAx val="-2132279320"/>
        <c:crosses val="autoZero"/>
        <c:auto val="1"/>
        <c:lblAlgn val="ctr"/>
        <c:lblOffset val="100"/>
        <c:noMultiLvlLbl val="0"/>
      </c:catAx>
      <c:valAx>
        <c:axId val="-2132279320"/>
        <c:scaling>
          <c:orientation val="minMax"/>
        </c:scaling>
        <c:delete val="1"/>
        <c:axPos val="l"/>
        <c:numFmt formatCode="0.00" sourceLinked="1"/>
        <c:majorTickMark val="out"/>
        <c:minorTickMark val="none"/>
        <c:tickLblPos val="nextTo"/>
        <c:crossAx val="-21322847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0258796289077727"/>
          <c:y val="0.128258079680338"/>
          <c:w val="0.349816169018477"/>
          <c:h val="0.182584557527324"/>
        </c:manualLayout>
      </c:layout>
      <c:overlay val="1"/>
    </c:legend>
    <c:plotVisOnly val="1"/>
    <c:dispBlanksAs val="gap"/>
    <c:showDLblsOverMax val="0"/>
  </c:chart>
  <c:txPr>
    <a:bodyPr/>
    <a:lstStyle/>
    <a:p>
      <a:pPr>
        <a:defRPr>
          <a:solidFill>
            <a:srgbClr val="333333"/>
          </a:solidFill>
        </a:defRPr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en-US" sz="1600"/>
              <a:t>Speedup Analysis - GTX Titan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17801047120419"/>
          <c:y val="0.210623556581986"/>
          <c:w val="0.848167539267016"/>
          <c:h val="0.4981993417104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bfs!$H$34</c:f>
              <c:strCache>
                <c:ptCount val="1"/>
                <c:pt idx="0">
                  <c:v>GPU Naïve Nested Parallelism Speedup</c:v>
                </c:pt>
              </c:strCache>
            </c:strRef>
          </c:tx>
          <c:invertIfNegative val="0"/>
          <c:cat>
            <c:multiLvlStrRef>
              <c:f>bfs!$B$56:$D$59</c:f>
              <c:multiLvlStrCache>
                <c:ptCount val="4"/>
                <c:lvl>
                  <c:pt idx="0">
                    <c:v>6112</c:v>
                  </c:pt>
                  <c:pt idx="1">
                    <c:v>12254</c:v>
                  </c:pt>
                  <c:pt idx="2">
                    <c:v>24528</c:v>
                  </c:pt>
                  <c:pt idx="3">
                    <c:v>8870</c:v>
                  </c:pt>
                </c:lvl>
                <c:lvl>
                  <c:pt idx="0">
                    <c:v>1024</c:v>
                  </c:pt>
                  <c:pt idx="1">
                    <c:v>2048</c:v>
                  </c:pt>
                  <c:pt idx="2">
                    <c:v>4096</c:v>
                  </c:pt>
                  <c:pt idx="3">
                    <c:v>3353</c:v>
                  </c:pt>
                </c:lvl>
                <c:lvl>
                  <c:pt idx="0">
                    <c:v>Delaunay10</c:v>
                  </c:pt>
                  <c:pt idx="1">
                    <c:v>Delaunay11</c:v>
                  </c:pt>
                  <c:pt idx="2">
                    <c:v>Delaunay12</c:v>
                  </c:pt>
                  <c:pt idx="3">
                    <c:v>Rome99</c:v>
                  </c:pt>
                </c:lvl>
              </c:multiLvlStrCache>
            </c:multiLvlStrRef>
          </c:cat>
          <c:val>
            <c:numRef>
              <c:f>bfs!$H$35:$H$38</c:f>
              <c:numCache>
                <c:formatCode>0.00</c:formatCode>
                <c:ptCount val="4"/>
                <c:pt idx="0">
                  <c:v>0.0332836562344759</c:v>
                </c:pt>
                <c:pt idx="1">
                  <c:v>0.0503090885176904</c:v>
                </c:pt>
                <c:pt idx="2">
                  <c:v>0.0767439909392172</c:v>
                </c:pt>
                <c:pt idx="3">
                  <c:v>0.625836293053605</c:v>
                </c:pt>
              </c:numCache>
            </c:numRef>
          </c:val>
        </c:ser>
        <c:ser>
          <c:idx val="1"/>
          <c:order val="1"/>
          <c:tx>
            <c:strRef>
              <c:f>bfs!$I$34</c:f>
              <c:strCache>
                <c:ptCount val="1"/>
                <c:pt idx="0">
                  <c:v>GPU Optimized Nested Paralleslim Speedup</c:v>
                </c:pt>
              </c:strCache>
            </c:strRef>
          </c:tx>
          <c:invertIfNegative val="0"/>
          <c:cat>
            <c:multiLvlStrRef>
              <c:f>bfs!$B$56:$D$59</c:f>
              <c:multiLvlStrCache>
                <c:ptCount val="4"/>
                <c:lvl>
                  <c:pt idx="0">
                    <c:v>6112</c:v>
                  </c:pt>
                  <c:pt idx="1">
                    <c:v>12254</c:v>
                  </c:pt>
                  <c:pt idx="2">
                    <c:v>24528</c:v>
                  </c:pt>
                  <c:pt idx="3">
                    <c:v>8870</c:v>
                  </c:pt>
                </c:lvl>
                <c:lvl>
                  <c:pt idx="0">
                    <c:v>1024</c:v>
                  </c:pt>
                  <c:pt idx="1">
                    <c:v>2048</c:v>
                  </c:pt>
                  <c:pt idx="2">
                    <c:v>4096</c:v>
                  </c:pt>
                  <c:pt idx="3">
                    <c:v>3353</c:v>
                  </c:pt>
                </c:lvl>
                <c:lvl>
                  <c:pt idx="0">
                    <c:v>Delaunay10</c:v>
                  </c:pt>
                  <c:pt idx="1">
                    <c:v>Delaunay11</c:v>
                  </c:pt>
                  <c:pt idx="2">
                    <c:v>Delaunay12</c:v>
                  </c:pt>
                  <c:pt idx="3">
                    <c:v>Rome99</c:v>
                  </c:pt>
                </c:lvl>
              </c:multiLvlStrCache>
            </c:multiLvlStrRef>
          </c:cat>
          <c:val>
            <c:numRef>
              <c:f>bfs!$I$35:$I$38</c:f>
              <c:numCache>
                <c:formatCode>0.00</c:formatCode>
                <c:ptCount val="4"/>
                <c:pt idx="0">
                  <c:v>3.313186813186813</c:v>
                </c:pt>
                <c:pt idx="1">
                  <c:v>7.866323907455007</c:v>
                </c:pt>
                <c:pt idx="2">
                  <c:v>1.121188907614524</c:v>
                </c:pt>
                <c:pt idx="3">
                  <c:v>23.03039513677811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-2132214504"/>
        <c:axId val="-2132211528"/>
      </c:barChart>
      <c:catAx>
        <c:axId val="-2132214504"/>
        <c:scaling>
          <c:orientation val="minMax"/>
        </c:scaling>
        <c:delete val="0"/>
        <c:axPos val="b"/>
        <c:majorTickMark val="none"/>
        <c:minorTickMark val="none"/>
        <c:tickLblPos val="nextTo"/>
        <c:crossAx val="-2132211528"/>
        <c:crosses val="autoZero"/>
        <c:auto val="1"/>
        <c:lblAlgn val="ctr"/>
        <c:lblOffset val="100"/>
        <c:noMultiLvlLbl val="0"/>
      </c:catAx>
      <c:valAx>
        <c:axId val="-2132211528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-21322145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35219026766039"/>
          <c:y val="0.157641271662234"/>
          <c:w val="0.391522065524299"/>
          <c:h val="0.212652656828492"/>
        </c:manualLayout>
      </c:layout>
      <c:overlay val="1"/>
    </c:legend>
    <c:plotVisOnly val="1"/>
    <c:dispBlanksAs val="gap"/>
    <c:showDLblsOverMax val="0"/>
  </c:chart>
  <c:txPr>
    <a:bodyPr/>
    <a:lstStyle/>
    <a:p>
      <a:pPr>
        <a:defRPr sz="1200">
          <a:solidFill>
            <a:srgbClr val="333333"/>
          </a:solidFill>
        </a:defRPr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Speedup Analysis - GTX Titan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289416846652268"/>
          <c:y val="0.183870967741935"/>
          <c:w val="0.682505399568035"/>
          <c:h val="0.5472047244094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accl!$Z$41</c:f>
              <c:strCache>
                <c:ptCount val="1"/>
                <c:pt idx="0">
                  <c:v>Speedup</c:v>
                </c:pt>
              </c:strCache>
            </c:strRef>
          </c:tx>
          <c:spPr>
            <a:solidFill>
              <a:schemeClr val="accent1"/>
            </a:solidFill>
            <a:ln w="19050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c:spPr>
          <c:invertIfNegative val="0"/>
          <c:cat>
            <c:multiLvlStrRef>
              <c:f>accl!$X$42:$Y$44</c:f>
              <c:multiLvlStrCache>
                <c:ptCount val="3"/>
                <c:lvl>
                  <c:pt idx="0">
                    <c:v>512</c:v>
                  </c:pt>
                  <c:pt idx="1">
                    <c:v>1024</c:v>
                  </c:pt>
                  <c:pt idx="2">
                    <c:v>1536</c:v>
                  </c:pt>
                </c:lvl>
                <c:lvl>
                  <c:pt idx="0">
                    <c:v>2301</c:v>
                  </c:pt>
                  <c:pt idx="1">
                    <c:v>4602</c:v>
                  </c:pt>
                  <c:pt idx="2">
                    <c:v>6903</c:v>
                  </c:pt>
                </c:lvl>
              </c:multiLvlStrCache>
            </c:multiLvlStrRef>
          </c:cat>
          <c:val>
            <c:numRef>
              <c:f>accl!$Z$42:$Z$44</c:f>
              <c:numCache>
                <c:formatCode>0.00</c:formatCode>
                <c:ptCount val="3"/>
                <c:pt idx="0">
                  <c:v>4.922208095897962</c:v>
                </c:pt>
                <c:pt idx="1">
                  <c:v>6.164915167916791</c:v>
                </c:pt>
                <c:pt idx="2">
                  <c:v>4.597508536402197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2132075144"/>
        <c:axId val="-2132069400"/>
      </c:barChart>
      <c:lineChart>
        <c:grouping val="standard"/>
        <c:varyColors val="0"/>
        <c:ser>
          <c:idx val="1"/>
          <c:order val="1"/>
          <c:tx>
            <c:strRef>
              <c:f>accl!$AA$41</c:f>
              <c:strCache>
                <c:ptCount val="1"/>
                <c:pt idx="0">
                  <c:v>Number SM Used Per Child Kernel</c:v>
                </c:pt>
              </c:strCache>
            </c:strRef>
          </c:tx>
          <c:marker>
            <c:symbol val="none"/>
          </c:marker>
          <c:cat>
            <c:multiLvlStrRef>
              <c:f>accl!$X$42:$Y$44</c:f>
              <c:multiLvlStrCache>
                <c:ptCount val="3"/>
                <c:lvl>
                  <c:pt idx="0">
                    <c:v>512</c:v>
                  </c:pt>
                  <c:pt idx="1">
                    <c:v>1024</c:v>
                  </c:pt>
                  <c:pt idx="2">
                    <c:v>1536</c:v>
                  </c:pt>
                </c:lvl>
                <c:lvl>
                  <c:pt idx="0">
                    <c:v>2301</c:v>
                  </c:pt>
                  <c:pt idx="1">
                    <c:v>4602</c:v>
                  </c:pt>
                  <c:pt idx="2">
                    <c:v>6903</c:v>
                  </c:pt>
                </c:lvl>
              </c:multiLvlStrCache>
            </c:multiLvlStrRef>
          </c:cat>
          <c:val>
            <c:numRef>
              <c:f>accl!$AA$42:$AA$44</c:f>
              <c:numCache>
                <c:formatCode>0.00</c:formatCode>
                <c:ptCount val="3"/>
                <c:pt idx="0">
                  <c:v>2.5009765625</c:v>
                </c:pt>
                <c:pt idx="1">
                  <c:v>5.001953125</c:v>
                </c:pt>
                <c:pt idx="2">
                  <c:v>7.5029296875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-2132075144"/>
        <c:axId val="-2132069400"/>
      </c:lineChart>
      <c:catAx>
        <c:axId val="-21320751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 b="0"/>
                </a:pPr>
                <a:r>
                  <a:rPr lang="en-US" sz="1200" b="0"/>
                  <a:t>Input Size (MPixels)</a:t>
                </a:r>
              </a:p>
              <a:p>
                <a:pPr>
                  <a:defRPr sz="1200" b="0"/>
                </a:pPr>
                <a:r>
                  <a:rPr lang="en-US" sz="1200" b="0"/>
                  <a:t>Child Kernels</a:t>
                </a:r>
              </a:p>
            </c:rich>
          </c:tx>
          <c:layout>
            <c:manualLayout>
              <c:xMode val="edge"/>
              <c:yMode val="edge"/>
              <c:x val="0.0588398376432454"/>
              <c:y val="0.723494750656168"/>
            </c:manualLayout>
          </c:layout>
          <c:overlay val="0"/>
        </c:title>
        <c:majorTickMark val="out"/>
        <c:minorTickMark val="none"/>
        <c:tickLblPos val="nextTo"/>
        <c:crossAx val="-2132069400"/>
        <c:crosses val="autoZero"/>
        <c:auto val="1"/>
        <c:lblAlgn val="ctr"/>
        <c:lblOffset val="100"/>
        <c:noMultiLvlLbl val="0"/>
      </c:catAx>
      <c:valAx>
        <c:axId val="-2132069400"/>
        <c:scaling>
          <c:orientation val="minMax"/>
        </c:scaling>
        <c:delete val="1"/>
        <c:axPos val="l"/>
        <c:numFmt formatCode="0.00" sourceLinked="1"/>
        <c:majorTickMark val="out"/>
        <c:minorTickMark val="none"/>
        <c:tickLblPos val="nextTo"/>
        <c:crossAx val="-21320751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0208639924972158"/>
          <c:y val="0.14647960500839"/>
          <c:w val="0.292803970223325"/>
          <c:h val="0.267752678456177"/>
        </c:manualLayout>
      </c:layout>
      <c:overlay val="1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>
          <a:solidFill>
            <a:srgbClr val="333333"/>
          </a:solidFill>
        </a:defRPr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lss!$H$50</c:f>
              <c:strCache>
                <c:ptCount val="1"/>
                <c:pt idx="0">
                  <c:v>GPU Time Non Nested Parallelism (ms)</c:v>
                </c:pt>
              </c:strCache>
            </c:strRef>
          </c:tx>
          <c:invertIfNegative val="0"/>
          <c:cat>
            <c:numRef>
              <c:f>lss!$G$51:$G$53</c:f>
              <c:numCache>
                <c:formatCode>General</c:formatCode>
                <c:ptCount val="3"/>
                <c:pt idx="0">
                  <c:v>64.0</c:v>
                </c:pt>
                <c:pt idx="1">
                  <c:v>256.0</c:v>
                </c:pt>
                <c:pt idx="2">
                  <c:v>1024.0</c:v>
                </c:pt>
              </c:numCache>
            </c:numRef>
          </c:cat>
          <c:val>
            <c:numRef>
              <c:f>lss!$H$51:$H$53</c:f>
              <c:numCache>
                <c:formatCode>General</c:formatCode>
                <c:ptCount val="3"/>
                <c:pt idx="0">
                  <c:v>19.414145</c:v>
                </c:pt>
                <c:pt idx="1">
                  <c:v>69.048546</c:v>
                </c:pt>
                <c:pt idx="2">
                  <c:v>269.106873</c:v>
                </c:pt>
              </c:numCache>
            </c:numRef>
          </c:val>
        </c:ser>
        <c:ser>
          <c:idx val="1"/>
          <c:order val="1"/>
          <c:tx>
            <c:strRef>
              <c:f>lss!$I$50</c:f>
              <c:strCache>
                <c:ptCount val="1"/>
                <c:pt idx="0">
                  <c:v>GPU Time Nested Parallelism (ms)</c:v>
                </c:pt>
              </c:strCache>
            </c:strRef>
          </c:tx>
          <c:invertIfNegative val="0"/>
          <c:cat>
            <c:numRef>
              <c:f>lss!$G$51:$G$53</c:f>
              <c:numCache>
                <c:formatCode>General</c:formatCode>
                <c:ptCount val="3"/>
                <c:pt idx="0">
                  <c:v>64.0</c:v>
                </c:pt>
                <c:pt idx="1">
                  <c:v>256.0</c:v>
                </c:pt>
                <c:pt idx="2">
                  <c:v>1024.0</c:v>
                </c:pt>
              </c:numCache>
            </c:numRef>
          </c:cat>
          <c:val>
            <c:numRef>
              <c:f>lss!$I$51:$I$53</c:f>
              <c:numCache>
                <c:formatCode>General</c:formatCode>
                <c:ptCount val="3"/>
                <c:pt idx="0">
                  <c:v>2.909568</c:v>
                </c:pt>
                <c:pt idx="1">
                  <c:v>3.612192</c:v>
                </c:pt>
                <c:pt idx="2">
                  <c:v>9.253664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33166376"/>
        <c:axId val="-2133160984"/>
      </c:barChart>
      <c:scatterChart>
        <c:scatterStyle val="lineMarker"/>
        <c:varyColors val="0"/>
        <c:ser>
          <c:idx val="2"/>
          <c:order val="2"/>
          <c:tx>
            <c:strRef>
              <c:f>lss!$J$50</c:f>
              <c:strCache>
                <c:ptCount val="1"/>
                <c:pt idx="0">
                  <c:v>Speedup</c:v>
                </c:pt>
              </c:strCache>
            </c:strRef>
          </c:tx>
          <c:spPr>
            <a:ln w="28575">
              <a:noFill/>
            </a:ln>
          </c:spPr>
          <c:dLbls>
            <c:dLbl>
              <c:idx val="0"/>
              <c:layout>
                <c:manualLayout>
                  <c:x val="-0.00690846286701209"/>
                  <c:y val="-0.0520547945205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0103626943005182"/>
                  <c:y val="-0.07123287671232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0"/>
                  <c:y val="-0.06575342465753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trendline>
            <c:spPr>
              <a:ln>
                <a:solidFill>
                  <a:schemeClr val="bg2"/>
                </a:solidFill>
              </a:ln>
            </c:spPr>
            <c:trendlineType val="exp"/>
            <c:dispRSqr val="0"/>
            <c:dispEq val="0"/>
          </c:trendline>
          <c:yVal>
            <c:numRef>
              <c:f>lss!$J$51:$J$53</c:f>
              <c:numCache>
                <c:formatCode>0.0</c:formatCode>
                <c:ptCount val="3"/>
                <c:pt idx="0">
                  <c:v>6.672518050789669</c:v>
                </c:pt>
                <c:pt idx="1">
                  <c:v>19.11541413081032</c:v>
                </c:pt>
                <c:pt idx="2">
                  <c:v>29.08111565321585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33166376"/>
        <c:axId val="-2133160984"/>
      </c:scatterChart>
      <c:catAx>
        <c:axId val="-21331663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Input Size (KB)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2133160984"/>
        <c:crosses val="autoZero"/>
        <c:auto val="1"/>
        <c:lblAlgn val="ctr"/>
        <c:lblOffset val="100"/>
        <c:noMultiLvlLbl val="0"/>
      </c:catAx>
      <c:valAx>
        <c:axId val="-213316098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Runtime Execution (ms)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21331663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47872796238685"/>
          <c:y val="0.0545445680011496"/>
          <c:w val="0.316522855097658"/>
          <c:h val="0.212612548991914"/>
        </c:manualLayout>
      </c:layout>
      <c:overlay val="1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/>
          </a:solidFill>
        </a:defRPr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316458267716535"/>
          <c:y val="0.226365140008387"/>
          <c:w val="0.381146170365068"/>
          <c:h val="0.672993989656618"/>
        </c:manualLayout>
      </c:layout>
      <c:radarChart>
        <c:radarStyle val="filled"/>
        <c:varyColors val="0"/>
        <c:ser>
          <c:idx val="0"/>
          <c:order val="0"/>
          <c:tx>
            <c:strRef>
              <c:f>'mcx-CK'!$P$39</c:f>
              <c:strCache>
                <c:ptCount val="1"/>
                <c:pt idx="0">
                  <c:v>Maxwell GTX Titan X - MCX 1e8 photons</c:v>
                </c:pt>
              </c:strCache>
            </c:strRef>
          </c:tx>
          <c:cat>
            <c:strRef>
              <c:f>'mcx-CK'!$N$40:$N$49</c:f>
              <c:strCache>
                <c:ptCount val="10"/>
                <c:pt idx="0">
                  <c:v>Control-Flow Function Unit Utilization </c:v>
                </c:pt>
                <c:pt idx="1">
                  <c:v>Texture Function Unit Utilization </c:v>
                </c:pt>
                <c:pt idx="2">
                  <c:v>Load/Store Function Unit Utilization </c:v>
                </c:pt>
                <c:pt idx="3">
                  <c:v>Special Function Unit Utilization </c:v>
                </c:pt>
                <c:pt idx="4">
                  <c:v>      Single-Precision Function Unit Utilizati </c:v>
                </c:pt>
                <c:pt idx="5">
                  <c:v>Device Memory Utilization </c:v>
                </c:pt>
                <c:pt idx="6">
                  <c:v>Unified Cache Utilization </c:v>
                </c:pt>
                <c:pt idx="7">
                  <c:v>Shared Memory Utilization </c:v>
                </c:pt>
                <c:pt idx="8">
                  <c:v>  L2 Cache Utilization </c:v>
                </c:pt>
                <c:pt idx="9">
                  <c:v>System Memory Utilization </c:v>
                </c:pt>
              </c:strCache>
            </c:strRef>
          </c:cat>
          <c:val>
            <c:numRef>
              <c:f>'mcx-CK'!$P$40:$P$49</c:f>
              <c:numCache>
                <c:formatCode>0%</c:formatCode>
                <c:ptCount val="10"/>
                <c:pt idx="0">
                  <c:v>0.2</c:v>
                </c:pt>
                <c:pt idx="1">
                  <c:v>0.1</c:v>
                </c:pt>
                <c:pt idx="2">
                  <c:v>0.1</c:v>
                </c:pt>
                <c:pt idx="3">
                  <c:v>0.3</c:v>
                </c:pt>
                <c:pt idx="4">
                  <c:v>0.8</c:v>
                </c:pt>
                <c:pt idx="5">
                  <c:v>0.1</c:v>
                </c:pt>
                <c:pt idx="6">
                  <c:v>0.1</c:v>
                </c:pt>
                <c:pt idx="7">
                  <c:v>0.3</c:v>
                </c:pt>
                <c:pt idx="8">
                  <c:v>1.0</c:v>
                </c:pt>
                <c:pt idx="9">
                  <c:v>0.1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-2126448520"/>
        <c:axId val="-2126445272"/>
      </c:radarChart>
      <c:catAx>
        <c:axId val="-2126448520"/>
        <c:scaling>
          <c:orientation val="minMax"/>
        </c:scaling>
        <c:delete val="0"/>
        <c:axPos val="b"/>
        <c:majorGridlines/>
        <c:majorTickMark val="none"/>
        <c:minorTickMark val="none"/>
        <c:tickLblPos val="nextTo"/>
        <c:spPr>
          <a:ln w="9525">
            <a:noFill/>
          </a:ln>
        </c:spPr>
        <c:crossAx val="-2126445272"/>
        <c:crosses val="autoZero"/>
        <c:auto val="1"/>
        <c:lblAlgn val="ctr"/>
        <c:lblOffset val="100"/>
        <c:noMultiLvlLbl val="0"/>
      </c:catAx>
      <c:valAx>
        <c:axId val="-2126445272"/>
        <c:scaling>
          <c:orientation val="minMax"/>
        </c:scaling>
        <c:delete val="1"/>
        <c:axPos val="l"/>
        <c:majorGridlines/>
        <c:numFmt formatCode="0%" sourceLinked="1"/>
        <c:majorTickMark val="none"/>
        <c:minorTickMark val="none"/>
        <c:tickLblPos val="nextTo"/>
        <c:crossAx val="-2126448520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200">
          <a:solidFill>
            <a:schemeClr val="bg2"/>
          </a:solidFill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12.5% Divergence</a:t>
            </a:r>
          </a:p>
        </c:rich>
      </c:tx>
      <c:overlay val="0"/>
    </c:title>
    <c:autoTitleDeleted val="0"/>
    <c:plotArea>
      <c:layout/>
      <c:lineChart>
        <c:grouping val="standard"/>
        <c:varyColors val="1"/>
        <c:ser>
          <c:idx val="1"/>
          <c:order val="0"/>
          <c:tx>
            <c:strRef>
              <c:f>sweetSpot!$I$70</c:f>
              <c:strCache>
                <c:ptCount val="1"/>
                <c:pt idx="0">
                  <c:v>Non-Dynamic Parallelism Kernel</c:v>
                </c:pt>
              </c:strCache>
            </c:strRef>
          </c:tx>
          <c:spPr>
            <a:ln w="28575" cap="flat" cmpd="sng" algn="ctr">
              <a:solidFill>
                <a:schemeClr val="dk1">
                  <a:shade val="50000"/>
                </a:schemeClr>
              </a:solidFill>
              <a:prstDash val="solid"/>
            </a:ln>
            <a:effectLst/>
          </c:spPr>
          <c:marker>
            <c:symbol val="square"/>
            <c:size val="4"/>
            <c:spPr>
              <a:solidFill>
                <a:schemeClr val="dk1"/>
              </a:solidFill>
              <a:ln w="28575" cap="flat" cmpd="sng" algn="ctr">
                <a:solidFill>
                  <a:schemeClr val="dk1">
                    <a:shade val="50000"/>
                  </a:schemeClr>
                </a:solidFill>
                <a:prstDash val="solid"/>
              </a:ln>
              <a:effectLst/>
            </c:spPr>
          </c:marker>
          <c:dLbls>
            <c:showLegendKey val="0"/>
            <c:showVal val="0"/>
            <c:showCatName val="0"/>
            <c:showSerName val="0"/>
            <c:showPercent val="0"/>
            <c:showBubbleSize val="1"/>
            <c:showLeaderLines val="0"/>
          </c:dLbls>
          <c:cat>
            <c:multiLvlStrRef>
              <c:f>sweetSpot!$B$74:$C$77</c:f>
              <c:multiLvlStrCache>
                <c:ptCount val="4"/>
                <c:lvl>
                  <c:pt idx="0">
                    <c:v>256</c:v>
                  </c:pt>
                  <c:pt idx="1">
                    <c:v>512</c:v>
                  </c:pt>
                  <c:pt idx="2">
                    <c:v>1024</c:v>
                  </c:pt>
                  <c:pt idx="3">
                    <c:v>2048</c:v>
                  </c:pt>
                </c:lvl>
                <c:lvl>
                  <c:pt idx="0">
                    <c:v>256</c:v>
                  </c:pt>
                  <c:pt idx="1">
                    <c:v>512</c:v>
                  </c:pt>
                  <c:pt idx="2">
                    <c:v>1024</c:v>
                  </c:pt>
                  <c:pt idx="3">
                    <c:v>2048</c:v>
                  </c:pt>
                </c:lvl>
              </c:multiLvlStrCache>
            </c:multiLvlStrRef>
          </c:cat>
          <c:val>
            <c:numRef>
              <c:f>sweetSpot!$I$74:$I$77</c:f>
              <c:numCache>
                <c:formatCode>General</c:formatCode>
                <c:ptCount val="4"/>
                <c:pt idx="0">
                  <c:v>0.14</c:v>
                </c:pt>
                <c:pt idx="1">
                  <c:v>0.3</c:v>
                </c:pt>
                <c:pt idx="2">
                  <c:v>0.9</c:v>
                </c:pt>
                <c:pt idx="3">
                  <c:v>1.79</c:v>
                </c:pt>
              </c:numCache>
            </c:numRef>
          </c:val>
          <c:smooth val="1"/>
        </c:ser>
        <c:ser>
          <c:idx val="2"/>
          <c:order val="1"/>
          <c:tx>
            <c:strRef>
              <c:f>sweetSpot!$J$70</c:f>
              <c:strCache>
                <c:ptCount val="1"/>
                <c:pt idx="0">
                  <c:v>Dynamic Parallelism Kernel</c:v>
                </c:pt>
              </c:strCache>
            </c:strRef>
          </c:tx>
          <c:spPr>
            <a:ln w="28575" cap="flat" cmpd="sng" algn="ctr">
              <a:solidFill>
                <a:srgbClr val="9B6C34"/>
              </a:solidFill>
              <a:prstDash val="solid"/>
            </a:ln>
            <a:effectLst/>
          </c:spPr>
          <c:marker>
            <c:symbol val="triangle"/>
            <c:size val="4"/>
            <c:spPr>
              <a:solidFill>
                <a:schemeClr val="accent5"/>
              </a:solidFill>
              <a:ln w="28575" cap="flat" cmpd="sng" algn="ctr">
                <a:solidFill>
                  <a:srgbClr val="9B6C34"/>
                </a:solidFill>
                <a:prstDash val="solid"/>
              </a:ln>
              <a:effectLst/>
            </c:spPr>
          </c:marker>
          <c:dLbls>
            <c:showLegendKey val="0"/>
            <c:showVal val="0"/>
            <c:showCatName val="0"/>
            <c:showSerName val="0"/>
            <c:showPercent val="0"/>
            <c:showBubbleSize val="1"/>
            <c:showLeaderLines val="0"/>
          </c:dLbls>
          <c:cat>
            <c:multiLvlStrRef>
              <c:f>sweetSpot!$B$74:$C$77</c:f>
              <c:multiLvlStrCache>
                <c:ptCount val="4"/>
                <c:lvl>
                  <c:pt idx="0">
                    <c:v>256</c:v>
                  </c:pt>
                  <c:pt idx="1">
                    <c:v>512</c:v>
                  </c:pt>
                  <c:pt idx="2">
                    <c:v>1024</c:v>
                  </c:pt>
                  <c:pt idx="3">
                    <c:v>2048</c:v>
                  </c:pt>
                </c:lvl>
                <c:lvl>
                  <c:pt idx="0">
                    <c:v>256</c:v>
                  </c:pt>
                  <c:pt idx="1">
                    <c:v>512</c:v>
                  </c:pt>
                  <c:pt idx="2">
                    <c:v>1024</c:v>
                  </c:pt>
                  <c:pt idx="3">
                    <c:v>2048</c:v>
                  </c:pt>
                </c:lvl>
              </c:multiLvlStrCache>
            </c:multiLvlStrRef>
          </c:cat>
          <c:val>
            <c:numRef>
              <c:f>sweetSpot!$J$74:$J$77</c:f>
              <c:numCache>
                <c:formatCode>General</c:formatCode>
                <c:ptCount val="4"/>
                <c:pt idx="0">
                  <c:v>0.45</c:v>
                </c:pt>
                <c:pt idx="1">
                  <c:v>0.59</c:v>
                </c:pt>
                <c:pt idx="2">
                  <c:v>0.86</c:v>
                </c:pt>
                <c:pt idx="3">
                  <c:v>0.92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39086328"/>
        <c:axId val="-2139092072"/>
      </c:lineChart>
      <c:catAx>
        <c:axId val="-21390863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Rows and Cols for input dataset</a:t>
                </a:r>
              </a:p>
            </c:rich>
          </c:tx>
          <c:overlay val="0"/>
        </c:title>
        <c:majorTickMark val="out"/>
        <c:minorTickMark val="none"/>
        <c:tickLblPos val="nextTo"/>
        <c:spPr>
          <a:ln w="9360">
            <a:solidFill>
              <a:srgbClr val="333333"/>
            </a:solidFill>
            <a:round/>
          </a:ln>
        </c:spPr>
        <c:crossAx val="-2139092072"/>
        <c:crosses val="autoZero"/>
        <c:auto val="1"/>
        <c:lblAlgn val="ctr"/>
        <c:lblOffset val="100"/>
        <c:noMultiLvlLbl val="1"/>
      </c:catAx>
      <c:valAx>
        <c:axId val="-213909207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Execution Time (ms)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spPr>
          <a:ln w="9360">
            <a:solidFill>
              <a:schemeClr val="bg2"/>
            </a:solidFill>
            <a:round/>
          </a:ln>
        </c:spPr>
        <c:crossAx val="-2139086328"/>
        <c:crossesAt val="0.0"/>
        <c:crossBetween val="between"/>
      </c:valAx>
      <c:spPr>
        <a:noFill/>
        <a:ln>
          <a:solidFill>
            <a:srgbClr val="B3B3B3"/>
          </a:solidFill>
        </a:ln>
      </c:spPr>
    </c:plotArea>
    <c:legend>
      <c:legendPos val="r"/>
      <c:layout>
        <c:manualLayout>
          <c:xMode val="edge"/>
          <c:yMode val="edge"/>
          <c:x val="0.153312360163091"/>
          <c:y val="0.208190759437531"/>
          <c:w val="0.401287168229894"/>
          <c:h val="0.268616157640315"/>
        </c:manualLayout>
      </c:layout>
      <c:overlay val="1"/>
      <c:spPr>
        <a:noFill/>
        <a:ln>
          <a:noFill/>
        </a:ln>
      </c:spPr>
    </c:legend>
    <c:plotVisOnly val="1"/>
    <c:dispBlanksAs val="zero"/>
    <c:showDLblsOverMax val="1"/>
  </c:chart>
  <c:spPr>
    <a:noFill/>
    <a:ln w="19050" cap="flat" cmpd="sng" algn="ctr">
      <a:noFill/>
      <a:prstDash val="solid"/>
    </a:ln>
    <a:effectLst/>
  </c:spPr>
  <c:txPr>
    <a:bodyPr/>
    <a:lstStyle/>
    <a:p>
      <a:pPr>
        <a:defRPr>
          <a:solidFill>
            <a:srgbClr val="333333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25% Divergence</a:t>
            </a:r>
          </a:p>
        </c:rich>
      </c:tx>
      <c:overlay val="0"/>
    </c:title>
    <c:autoTitleDeleted val="0"/>
    <c:plotArea>
      <c:layout/>
      <c:lineChart>
        <c:grouping val="standard"/>
        <c:varyColors val="1"/>
        <c:ser>
          <c:idx val="1"/>
          <c:order val="0"/>
          <c:tx>
            <c:strRef>
              <c:f>sweetSpot!$I$49</c:f>
              <c:strCache>
                <c:ptCount val="1"/>
                <c:pt idx="0">
                  <c:v>Non-Dynamic Parallelism Kernel</c:v>
                </c:pt>
              </c:strCache>
            </c:strRef>
          </c:tx>
          <c:spPr>
            <a:ln w="28575" cap="flat" cmpd="sng" algn="ctr">
              <a:solidFill>
                <a:schemeClr val="dk1">
                  <a:shade val="50000"/>
                </a:schemeClr>
              </a:solidFill>
              <a:prstDash val="solid"/>
            </a:ln>
            <a:effectLst/>
          </c:spPr>
          <c:marker>
            <c:symbol val="square"/>
            <c:size val="5"/>
            <c:spPr>
              <a:solidFill>
                <a:schemeClr val="dk1"/>
              </a:solidFill>
              <a:ln w="28575" cap="flat" cmpd="sng" algn="ctr">
                <a:solidFill>
                  <a:schemeClr val="dk1">
                    <a:shade val="50000"/>
                  </a:schemeClr>
                </a:solidFill>
                <a:prstDash val="solid"/>
              </a:ln>
              <a:effectLst/>
            </c:spPr>
          </c:marker>
          <c:dLbls>
            <c:showLegendKey val="0"/>
            <c:showVal val="0"/>
            <c:showCatName val="0"/>
            <c:showSerName val="0"/>
            <c:showPercent val="0"/>
            <c:showBubbleSize val="1"/>
            <c:showLeaderLines val="0"/>
          </c:dLbls>
          <c:cat>
            <c:multiLvlStrRef>
              <c:f>sweetSpot!$B$53:$C$56</c:f>
              <c:multiLvlStrCache>
                <c:ptCount val="4"/>
                <c:lvl>
                  <c:pt idx="0">
                    <c:v>256</c:v>
                  </c:pt>
                  <c:pt idx="1">
                    <c:v>512</c:v>
                  </c:pt>
                  <c:pt idx="2">
                    <c:v>1024</c:v>
                  </c:pt>
                  <c:pt idx="3">
                    <c:v>2048</c:v>
                  </c:pt>
                </c:lvl>
                <c:lvl>
                  <c:pt idx="0">
                    <c:v>256</c:v>
                  </c:pt>
                  <c:pt idx="1">
                    <c:v>512</c:v>
                  </c:pt>
                  <c:pt idx="2">
                    <c:v>1024</c:v>
                  </c:pt>
                  <c:pt idx="3">
                    <c:v>2048</c:v>
                  </c:pt>
                </c:lvl>
              </c:multiLvlStrCache>
            </c:multiLvlStrRef>
          </c:cat>
          <c:val>
            <c:numRef>
              <c:f>sweetSpot!$I$53:$I$56</c:f>
              <c:numCache>
                <c:formatCode>General</c:formatCode>
                <c:ptCount val="4"/>
                <c:pt idx="0">
                  <c:v>0.18</c:v>
                </c:pt>
                <c:pt idx="1">
                  <c:v>0.48</c:v>
                </c:pt>
                <c:pt idx="2">
                  <c:v>1.75</c:v>
                </c:pt>
                <c:pt idx="3">
                  <c:v>3.47</c:v>
                </c:pt>
              </c:numCache>
            </c:numRef>
          </c:val>
          <c:smooth val="1"/>
        </c:ser>
        <c:ser>
          <c:idx val="2"/>
          <c:order val="1"/>
          <c:tx>
            <c:strRef>
              <c:f>sweetSpot!$J$49</c:f>
              <c:strCache>
                <c:ptCount val="1"/>
                <c:pt idx="0">
                  <c:v>Dynamic Parallelism Kernel</c:v>
                </c:pt>
              </c:strCache>
            </c:strRef>
          </c:tx>
          <c:spPr>
            <a:ln w="28575" cap="flat" cmpd="sng" algn="ctr">
              <a:solidFill>
                <a:srgbClr val="9B6C34"/>
              </a:solidFill>
              <a:prstDash val="solid"/>
            </a:ln>
            <a:effectLst/>
          </c:spPr>
          <c:marker>
            <c:symbol val="triangle"/>
            <c:size val="5"/>
            <c:spPr>
              <a:solidFill>
                <a:schemeClr val="accent5"/>
              </a:solidFill>
              <a:ln w="28575" cap="flat" cmpd="sng" algn="ctr">
                <a:solidFill>
                  <a:srgbClr val="9B6C34"/>
                </a:solidFill>
                <a:prstDash val="solid"/>
              </a:ln>
              <a:effectLst/>
            </c:spPr>
          </c:marker>
          <c:dLbls>
            <c:showLegendKey val="0"/>
            <c:showVal val="0"/>
            <c:showCatName val="0"/>
            <c:showSerName val="0"/>
            <c:showPercent val="0"/>
            <c:showBubbleSize val="1"/>
            <c:showLeaderLines val="0"/>
          </c:dLbls>
          <c:cat>
            <c:multiLvlStrRef>
              <c:f>sweetSpot!$B$53:$C$56</c:f>
              <c:multiLvlStrCache>
                <c:ptCount val="4"/>
                <c:lvl>
                  <c:pt idx="0">
                    <c:v>256</c:v>
                  </c:pt>
                  <c:pt idx="1">
                    <c:v>512</c:v>
                  </c:pt>
                  <c:pt idx="2">
                    <c:v>1024</c:v>
                  </c:pt>
                  <c:pt idx="3">
                    <c:v>2048</c:v>
                  </c:pt>
                </c:lvl>
                <c:lvl>
                  <c:pt idx="0">
                    <c:v>256</c:v>
                  </c:pt>
                  <c:pt idx="1">
                    <c:v>512</c:v>
                  </c:pt>
                  <c:pt idx="2">
                    <c:v>1024</c:v>
                  </c:pt>
                  <c:pt idx="3">
                    <c:v>2048</c:v>
                  </c:pt>
                </c:lvl>
              </c:multiLvlStrCache>
            </c:multiLvlStrRef>
          </c:cat>
          <c:val>
            <c:numRef>
              <c:f>sweetSpot!$J$53:$J$56</c:f>
              <c:numCache>
                <c:formatCode>General</c:formatCode>
                <c:ptCount val="4"/>
                <c:pt idx="0">
                  <c:v>0.57</c:v>
                </c:pt>
                <c:pt idx="1">
                  <c:v>0.83</c:v>
                </c:pt>
                <c:pt idx="2">
                  <c:v>1.51</c:v>
                </c:pt>
                <c:pt idx="3">
                  <c:v>1.6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32736600"/>
        <c:axId val="-2132730872"/>
      </c:lineChart>
      <c:catAx>
        <c:axId val="-21327366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Rows and Cols for input dataset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9360">
            <a:solidFill>
              <a:srgbClr val="333333"/>
            </a:solidFill>
            <a:round/>
          </a:ln>
        </c:spPr>
        <c:crossAx val="-2132730872"/>
        <c:crosses val="autoZero"/>
        <c:auto val="1"/>
        <c:lblAlgn val="ctr"/>
        <c:lblOffset val="100"/>
        <c:noMultiLvlLbl val="1"/>
      </c:catAx>
      <c:valAx>
        <c:axId val="-213273087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Execution Time (ms)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spPr>
          <a:ln w="9360">
            <a:solidFill>
              <a:srgbClr val="333333"/>
            </a:solidFill>
            <a:round/>
          </a:ln>
        </c:spPr>
        <c:crossAx val="-2132736600"/>
        <c:crossesAt val="0.0"/>
        <c:crossBetween val="between"/>
      </c:valAx>
      <c:spPr>
        <a:noFill/>
        <a:ln>
          <a:solidFill>
            <a:srgbClr val="B3B3B3"/>
          </a:solidFill>
        </a:ln>
      </c:spPr>
    </c:plotArea>
    <c:legend>
      <c:legendPos val="r"/>
      <c:layout>
        <c:manualLayout>
          <c:xMode val="edge"/>
          <c:yMode val="edge"/>
          <c:x val="0.172779768226219"/>
          <c:y val="0.219742766951032"/>
          <c:w val="0.439361630118921"/>
          <c:h val="0.267484474818006"/>
        </c:manualLayout>
      </c:layout>
      <c:overlay val="1"/>
      <c:spPr>
        <a:noFill/>
        <a:ln>
          <a:noFill/>
        </a:ln>
      </c:spPr>
    </c:legend>
    <c:plotVisOnly val="1"/>
    <c:dispBlanksAs val="zero"/>
    <c:showDLblsOverMax val="1"/>
  </c:chart>
  <c:spPr>
    <a:noFill/>
    <a:ln w="19050" cap="flat" cmpd="sng" algn="ctr">
      <a:noFill/>
      <a:prstDash val="solid"/>
    </a:ln>
    <a:effectLst/>
  </c:spPr>
  <c:txPr>
    <a:bodyPr/>
    <a:lstStyle/>
    <a:p>
      <a:pPr>
        <a:defRPr>
          <a:solidFill>
            <a:srgbClr val="333333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50% Divergence</a:t>
            </a:r>
          </a:p>
        </c:rich>
      </c:tx>
      <c:overlay val="0"/>
    </c:title>
    <c:autoTitleDeleted val="0"/>
    <c:plotArea>
      <c:layout/>
      <c:lineChart>
        <c:grouping val="standard"/>
        <c:varyColors val="1"/>
        <c:ser>
          <c:idx val="1"/>
          <c:order val="0"/>
          <c:tx>
            <c:strRef>
              <c:f>sweetSpot!$I$27</c:f>
              <c:strCache>
                <c:ptCount val="1"/>
                <c:pt idx="0">
                  <c:v>Non-Dynamic Parallelism Kernel</c:v>
                </c:pt>
              </c:strCache>
            </c:strRef>
          </c:tx>
          <c:spPr>
            <a:ln w="28575" cap="flat" cmpd="sng" algn="ctr">
              <a:solidFill>
                <a:schemeClr val="dk1">
                  <a:shade val="50000"/>
                </a:schemeClr>
              </a:solidFill>
              <a:prstDash val="solid"/>
            </a:ln>
            <a:effectLst/>
          </c:spPr>
          <c:marker>
            <c:symbol val="square"/>
            <c:size val="5"/>
            <c:spPr>
              <a:solidFill>
                <a:schemeClr val="dk1"/>
              </a:solidFill>
              <a:ln w="28575" cap="flat" cmpd="sng" algn="ctr">
                <a:solidFill>
                  <a:schemeClr val="dk1">
                    <a:shade val="50000"/>
                  </a:schemeClr>
                </a:solidFill>
                <a:prstDash val="solid"/>
              </a:ln>
              <a:effectLst/>
            </c:spPr>
          </c:marker>
          <c:dLbls>
            <c:showLegendKey val="0"/>
            <c:showVal val="0"/>
            <c:showCatName val="0"/>
            <c:showSerName val="0"/>
            <c:showPercent val="0"/>
            <c:showBubbleSize val="1"/>
            <c:showLeaderLines val="0"/>
          </c:dLbls>
          <c:cat>
            <c:multiLvlStrRef>
              <c:f>sweetSpot!$B$31:$C$34</c:f>
              <c:multiLvlStrCache>
                <c:ptCount val="4"/>
                <c:lvl>
                  <c:pt idx="0">
                    <c:v>256</c:v>
                  </c:pt>
                  <c:pt idx="1">
                    <c:v>512</c:v>
                  </c:pt>
                  <c:pt idx="2">
                    <c:v>1024</c:v>
                  </c:pt>
                  <c:pt idx="3">
                    <c:v>2048</c:v>
                  </c:pt>
                </c:lvl>
                <c:lvl>
                  <c:pt idx="0">
                    <c:v>256</c:v>
                  </c:pt>
                  <c:pt idx="1">
                    <c:v>512</c:v>
                  </c:pt>
                  <c:pt idx="2">
                    <c:v>1024</c:v>
                  </c:pt>
                  <c:pt idx="3">
                    <c:v>2048</c:v>
                  </c:pt>
                </c:lvl>
              </c:multiLvlStrCache>
            </c:multiLvlStrRef>
          </c:cat>
          <c:val>
            <c:numRef>
              <c:f>sweetSpot!$I$31:$I$34</c:f>
              <c:numCache>
                <c:formatCode>General</c:formatCode>
                <c:ptCount val="4"/>
                <c:pt idx="0">
                  <c:v>0.28</c:v>
                </c:pt>
                <c:pt idx="1">
                  <c:v>0.91</c:v>
                </c:pt>
                <c:pt idx="2">
                  <c:v>3.46</c:v>
                </c:pt>
                <c:pt idx="3">
                  <c:v>7.38</c:v>
                </c:pt>
              </c:numCache>
            </c:numRef>
          </c:val>
          <c:smooth val="1"/>
        </c:ser>
        <c:ser>
          <c:idx val="2"/>
          <c:order val="1"/>
          <c:tx>
            <c:strRef>
              <c:f>sweetSpot!$J$27</c:f>
              <c:strCache>
                <c:ptCount val="1"/>
                <c:pt idx="0">
                  <c:v>Dynamic Parallelism Kernel</c:v>
                </c:pt>
              </c:strCache>
            </c:strRef>
          </c:tx>
          <c:spPr>
            <a:ln w="28575" cap="flat" cmpd="sng" algn="ctr">
              <a:solidFill>
                <a:srgbClr val="9B6C34"/>
              </a:solidFill>
              <a:prstDash val="solid"/>
            </a:ln>
            <a:effectLst/>
          </c:spPr>
          <c:marker>
            <c:symbol val="triangle"/>
            <c:size val="5"/>
            <c:spPr>
              <a:solidFill>
                <a:schemeClr val="accent5"/>
              </a:solidFill>
              <a:ln w="28575" cap="flat" cmpd="sng" algn="ctr">
                <a:solidFill>
                  <a:srgbClr val="9B6C34"/>
                </a:solidFill>
                <a:prstDash val="solid"/>
              </a:ln>
              <a:effectLst/>
            </c:spPr>
          </c:marker>
          <c:dLbls>
            <c:showLegendKey val="0"/>
            <c:showVal val="0"/>
            <c:showCatName val="0"/>
            <c:showSerName val="0"/>
            <c:showPercent val="0"/>
            <c:showBubbleSize val="1"/>
            <c:showLeaderLines val="0"/>
          </c:dLbls>
          <c:cat>
            <c:multiLvlStrRef>
              <c:f>sweetSpot!$B$31:$C$34</c:f>
              <c:multiLvlStrCache>
                <c:ptCount val="4"/>
                <c:lvl>
                  <c:pt idx="0">
                    <c:v>256</c:v>
                  </c:pt>
                  <c:pt idx="1">
                    <c:v>512</c:v>
                  </c:pt>
                  <c:pt idx="2">
                    <c:v>1024</c:v>
                  </c:pt>
                  <c:pt idx="3">
                    <c:v>2048</c:v>
                  </c:pt>
                </c:lvl>
                <c:lvl>
                  <c:pt idx="0">
                    <c:v>256</c:v>
                  </c:pt>
                  <c:pt idx="1">
                    <c:v>512</c:v>
                  </c:pt>
                  <c:pt idx="2">
                    <c:v>1024</c:v>
                  </c:pt>
                  <c:pt idx="3">
                    <c:v>2048</c:v>
                  </c:pt>
                </c:lvl>
              </c:multiLvlStrCache>
            </c:multiLvlStrRef>
          </c:cat>
          <c:val>
            <c:numRef>
              <c:f>sweetSpot!$J$31:$J$34</c:f>
              <c:numCache>
                <c:formatCode>General</c:formatCode>
                <c:ptCount val="4"/>
                <c:pt idx="0">
                  <c:v>0.82</c:v>
                </c:pt>
                <c:pt idx="1">
                  <c:v>1.45</c:v>
                </c:pt>
                <c:pt idx="2">
                  <c:v>2.91</c:v>
                </c:pt>
                <c:pt idx="3">
                  <c:v>3.64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32690072"/>
        <c:axId val="-2132684344"/>
      </c:lineChart>
      <c:catAx>
        <c:axId val="-21326900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Rows and Cols for input dataset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9360">
            <a:solidFill>
              <a:srgbClr val="333333"/>
            </a:solidFill>
            <a:round/>
          </a:ln>
        </c:spPr>
        <c:crossAx val="-2132684344"/>
        <c:crosses val="autoZero"/>
        <c:auto val="1"/>
        <c:lblAlgn val="ctr"/>
        <c:lblOffset val="100"/>
        <c:noMultiLvlLbl val="1"/>
      </c:catAx>
      <c:valAx>
        <c:axId val="-213268434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Execution Time (ms)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spPr>
          <a:ln w="9360">
            <a:solidFill>
              <a:srgbClr val="333333"/>
            </a:solidFill>
            <a:round/>
          </a:ln>
        </c:spPr>
        <c:crossAx val="-2132690072"/>
        <c:crossesAt val="0.0"/>
        <c:crossBetween val="between"/>
      </c:valAx>
      <c:spPr>
        <a:noFill/>
        <a:ln>
          <a:solidFill>
            <a:srgbClr val="B3B3B3"/>
          </a:solidFill>
        </a:ln>
      </c:spPr>
    </c:plotArea>
    <c:legend>
      <c:legendPos val="r"/>
      <c:layout>
        <c:manualLayout>
          <c:xMode val="edge"/>
          <c:yMode val="edge"/>
          <c:x val="0.150598596332352"/>
          <c:y val="0.227022063722586"/>
          <c:w val="0.448926873443514"/>
          <c:h val="0.274098516541485"/>
        </c:manualLayout>
      </c:layout>
      <c:overlay val="1"/>
      <c:spPr>
        <a:noFill/>
        <a:ln>
          <a:noFill/>
        </a:ln>
      </c:spPr>
    </c:legend>
    <c:plotVisOnly val="1"/>
    <c:dispBlanksAs val="zero"/>
    <c:showDLblsOverMax val="1"/>
  </c:chart>
  <c:spPr>
    <a:noFill/>
    <a:ln w="19050" cap="flat" cmpd="sng" algn="ctr">
      <a:noFill/>
      <a:prstDash val="solid"/>
    </a:ln>
    <a:effectLst/>
  </c:spPr>
  <c:txPr>
    <a:bodyPr/>
    <a:lstStyle/>
    <a:p>
      <a:pPr>
        <a:defRPr>
          <a:solidFill>
            <a:srgbClr val="333333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75% </a:t>
            </a:r>
            <a:r>
              <a:rPr lang="en-US" dirty="0"/>
              <a:t>Divergence</a:t>
            </a:r>
          </a:p>
        </c:rich>
      </c:tx>
      <c:overlay val="0"/>
    </c:title>
    <c:autoTitleDeleted val="0"/>
    <c:plotArea>
      <c:layout/>
      <c:lineChart>
        <c:grouping val="standard"/>
        <c:varyColors val="1"/>
        <c:ser>
          <c:idx val="1"/>
          <c:order val="0"/>
          <c:tx>
            <c:strRef>
              <c:f>sweetSpot!$I$4</c:f>
              <c:strCache>
                <c:ptCount val="1"/>
                <c:pt idx="0">
                  <c:v>Non-Dynamic Parallelism Kernel</c:v>
                </c:pt>
              </c:strCache>
            </c:strRef>
          </c:tx>
          <c:spPr>
            <a:ln w="28575" cap="flat" cmpd="sng" algn="ctr">
              <a:solidFill>
                <a:schemeClr val="dk1">
                  <a:shade val="50000"/>
                </a:schemeClr>
              </a:solidFill>
              <a:prstDash val="solid"/>
            </a:ln>
            <a:effectLst/>
          </c:spPr>
          <c:marker>
            <c:symbol val="square"/>
            <c:size val="5"/>
            <c:spPr>
              <a:solidFill>
                <a:schemeClr val="dk1"/>
              </a:solidFill>
              <a:ln w="28575" cap="flat" cmpd="sng" algn="ctr">
                <a:solidFill>
                  <a:schemeClr val="dk1">
                    <a:shade val="50000"/>
                  </a:schemeClr>
                </a:solidFill>
                <a:prstDash val="solid"/>
              </a:ln>
              <a:effectLst/>
            </c:spPr>
          </c:marker>
          <c:dLbls>
            <c:delete val="1"/>
          </c:dLbls>
          <c:cat>
            <c:multiLvlStrRef>
              <c:f>sweetSpot!$B$8:$C$11</c:f>
              <c:multiLvlStrCache>
                <c:ptCount val="4"/>
                <c:lvl>
                  <c:pt idx="0">
                    <c:v>256</c:v>
                  </c:pt>
                  <c:pt idx="1">
                    <c:v>512</c:v>
                  </c:pt>
                  <c:pt idx="2">
                    <c:v>1024</c:v>
                  </c:pt>
                  <c:pt idx="3">
                    <c:v>2048</c:v>
                  </c:pt>
                </c:lvl>
                <c:lvl>
                  <c:pt idx="0">
                    <c:v>256</c:v>
                  </c:pt>
                  <c:pt idx="1">
                    <c:v>512</c:v>
                  </c:pt>
                  <c:pt idx="2">
                    <c:v>1024</c:v>
                  </c:pt>
                  <c:pt idx="3">
                    <c:v>2048</c:v>
                  </c:pt>
                </c:lvl>
              </c:multiLvlStrCache>
            </c:multiLvlStrRef>
          </c:cat>
          <c:val>
            <c:numRef>
              <c:f>sweetSpot!$I$8:$I$11</c:f>
              <c:numCache>
                <c:formatCode>General</c:formatCode>
                <c:ptCount val="4"/>
                <c:pt idx="0">
                  <c:v>0.34</c:v>
                </c:pt>
                <c:pt idx="1">
                  <c:v>1.03</c:v>
                </c:pt>
                <c:pt idx="2">
                  <c:v>3.87</c:v>
                </c:pt>
                <c:pt idx="3">
                  <c:v>7.63</c:v>
                </c:pt>
              </c:numCache>
            </c:numRef>
          </c:val>
          <c:smooth val="1"/>
        </c:ser>
        <c:ser>
          <c:idx val="2"/>
          <c:order val="1"/>
          <c:tx>
            <c:strRef>
              <c:f>sweetSpot!$J$4</c:f>
              <c:strCache>
                <c:ptCount val="1"/>
                <c:pt idx="0">
                  <c:v>Dynamic Parallelism Kernel</c:v>
                </c:pt>
              </c:strCache>
            </c:strRef>
          </c:tx>
          <c:spPr>
            <a:ln w="28575" cap="flat" cmpd="sng" algn="ctr">
              <a:solidFill>
                <a:srgbClr val="9B6C34"/>
              </a:solidFill>
              <a:prstDash val="solid"/>
            </a:ln>
            <a:effectLst/>
          </c:spPr>
          <c:marker>
            <c:symbol val="triangle"/>
            <c:size val="5"/>
            <c:spPr>
              <a:solidFill>
                <a:schemeClr val="accent5"/>
              </a:solidFill>
              <a:ln w="28575" cap="flat" cmpd="sng" algn="ctr">
                <a:solidFill>
                  <a:srgbClr val="9B6C34"/>
                </a:solidFill>
                <a:prstDash val="solid"/>
              </a:ln>
              <a:effectLst/>
            </c:spPr>
          </c:marker>
          <c:dLbls>
            <c:delete val="1"/>
          </c:dLbls>
          <c:cat>
            <c:multiLvlStrRef>
              <c:f>sweetSpot!$B$8:$C$11</c:f>
              <c:multiLvlStrCache>
                <c:ptCount val="4"/>
                <c:lvl>
                  <c:pt idx="0">
                    <c:v>256</c:v>
                  </c:pt>
                  <c:pt idx="1">
                    <c:v>512</c:v>
                  </c:pt>
                  <c:pt idx="2">
                    <c:v>1024</c:v>
                  </c:pt>
                  <c:pt idx="3">
                    <c:v>2048</c:v>
                  </c:pt>
                </c:lvl>
                <c:lvl>
                  <c:pt idx="0">
                    <c:v>256</c:v>
                  </c:pt>
                  <c:pt idx="1">
                    <c:v>512</c:v>
                  </c:pt>
                  <c:pt idx="2">
                    <c:v>1024</c:v>
                  </c:pt>
                  <c:pt idx="3">
                    <c:v>2048</c:v>
                  </c:pt>
                </c:lvl>
              </c:multiLvlStrCache>
            </c:multiLvlStrRef>
          </c:cat>
          <c:val>
            <c:numRef>
              <c:f>sweetSpot!$J$8:$J$11</c:f>
              <c:numCache>
                <c:formatCode>General</c:formatCode>
                <c:ptCount val="4"/>
                <c:pt idx="0">
                  <c:v>0.92</c:v>
                </c:pt>
                <c:pt idx="1">
                  <c:v>1.5</c:v>
                </c:pt>
                <c:pt idx="2">
                  <c:v>2.85</c:v>
                </c:pt>
                <c:pt idx="3">
                  <c:v>3.08</c:v>
                </c:pt>
              </c:numCache>
            </c:numRef>
          </c:val>
          <c:smooth val="1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-2132648856"/>
        <c:axId val="-2132641368"/>
      </c:lineChart>
      <c:catAx>
        <c:axId val="-21326488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Rows and Cols for input dataset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9360">
            <a:solidFill>
              <a:srgbClr val="333333"/>
            </a:solidFill>
            <a:round/>
          </a:ln>
        </c:spPr>
        <c:crossAx val="-2132641368"/>
        <c:crosses val="autoZero"/>
        <c:auto val="1"/>
        <c:lblAlgn val="ctr"/>
        <c:lblOffset val="100"/>
        <c:noMultiLvlLbl val="1"/>
      </c:catAx>
      <c:valAx>
        <c:axId val="-213264136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Execution Time (ms)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spPr>
          <a:ln w="9360">
            <a:solidFill>
              <a:srgbClr val="333333"/>
            </a:solidFill>
            <a:round/>
          </a:ln>
        </c:spPr>
        <c:crossAx val="-2132648856"/>
        <c:crossesAt val="0.0"/>
        <c:crossBetween val="between"/>
      </c:valAx>
      <c:spPr>
        <a:noFill/>
        <a:ln>
          <a:solidFill>
            <a:srgbClr val="B3B3B3"/>
          </a:solidFill>
        </a:ln>
      </c:spPr>
    </c:plotArea>
    <c:legend>
      <c:legendPos val="l"/>
      <c:layout>
        <c:manualLayout>
          <c:xMode val="edge"/>
          <c:yMode val="edge"/>
          <c:x val="0.135363756856936"/>
          <c:y val="0.229321521035414"/>
          <c:w val="0.43730182075404"/>
          <c:h val="0.295858777544893"/>
        </c:manualLayout>
      </c:layout>
      <c:overlay val="1"/>
      <c:spPr>
        <a:noFill/>
        <a:ln>
          <a:noFill/>
        </a:ln>
      </c:spPr>
    </c:legend>
    <c:plotVisOnly val="0"/>
    <c:dispBlanksAs val="zero"/>
    <c:showDLblsOverMax val="1"/>
  </c:chart>
  <c:spPr>
    <a:noFill/>
    <a:ln w="19050" cap="flat" cmpd="sng" algn="ctr">
      <a:noFill/>
      <a:prstDash val="solid"/>
    </a:ln>
    <a:effectLst/>
  </c:spPr>
  <c:txPr>
    <a:bodyPr/>
    <a:lstStyle/>
    <a:p>
      <a:pPr>
        <a:defRPr>
          <a:solidFill>
            <a:srgbClr val="333333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Kepler GT 730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43488775663004"/>
          <c:y val="0.207189344499443"/>
          <c:w val="0.807452397145181"/>
          <c:h val="0.495696513153898"/>
        </c:manualLayout>
      </c:layout>
      <c:lineChart>
        <c:grouping val="standard"/>
        <c:varyColors val="0"/>
        <c:ser>
          <c:idx val="0"/>
          <c:order val="0"/>
          <c:tx>
            <c:strRef>
              <c:f>sweetSpot!$I$92</c:f>
              <c:strCache>
                <c:ptCount val="1"/>
                <c:pt idx="0">
                  <c:v>Non-Dynamic Parallelism Kernel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marker>
            <c:spPr>
              <a:ln>
                <a:solidFill>
                  <a:schemeClr val="accent1"/>
                </a:solidFill>
              </a:ln>
            </c:spPr>
          </c:marker>
          <c:cat>
            <c:multiLvlStrRef>
              <c:f>sweetSpot!$B$96:$C$99</c:f>
              <c:multiLvlStrCache>
                <c:ptCount val="4"/>
                <c:lvl>
                  <c:pt idx="0">
                    <c:v>256</c:v>
                  </c:pt>
                  <c:pt idx="1">
                    <c:v>512</c:v>
                  </c:pt>
                  <c:pt idx="2">
                    <c:v>1024</c:v>
                  </c:pt>
                  <c:pt idx="3">
                    <c:v>2048</c:v>
                  </c:pt>
                </c:lvl>
                <c:lvl>
                  <c:pt idx="0">
                    <c:v>256</c:v>
                  </c:pt>
                  <c:pt idx="1">
                    <c:v>512</c:v>
                  </c:pt>
                  <c:pt idx="2">
                    <c:v>1024</c:v>
                  </c:pt>
                  <c:pt idx="3">
                    <c:v>2048</c:v>
                  </c:pt>
                </c:lvl>
              </c:multiLvlStrCache>
            </c:multiLvlStrRef>
          </c:cat>
          <c:val>
            <c:numRef>
              <c:f>sweetSpot!$I$96:$I$99</c:f>
              <c:numCache>
                <c:formatCode>General</c:formatCode>
                <c:ptCount val="4"/>
                <c:pt idx="0">
                  <c:v>0.33</c:v>
                </c:pt>
                <c:pt idx="1">
                  <c:v>0.98</c:v>
                </c:pt>
                <c:pt idx="2">
                  <c:v>3.62</c:v>
                </c:pt>
                <c:pt idx="3">
                  <c:v>30.59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sweetSpot!$J$92</c:f>
              <c:strCache>
                <c:ptCount val="1"/>
                <c:pt idx="0">
                  <c:v>Dynamic Parallelism Kernel</c:v>
                </c:pt>
              </c:strCache>
            </c:strRef>
          </c:tx>
          <c:spPr>
            <a:ln>
              <a:solidFill>
                <a:schemeClr val="accent2"/>
              </a:solidFill>
            </a:ln>
          </c:spPr>
          <c:marker>
            <c:spPr>
              <a:ln>
                <a:solidFill>
                  <a:schemeClr val="accent2"/>
                </a:solidFill>
              </a:ln>
            </c:spPr>
          </c:marker>
          <c:cat>
            <c:multiLvlStrRef>
              <c:f>sweetSpot!$B$96:$C$99</c:f>
              <c:multiLvlStrCache>
                <c:ptCount val="4"/>
                <c:lvl>
                  <c:pt idx="0">
                    <c:v>256</c:v>
                  </c:pt>
                  <c:pt idx="1">
                    <c:v>512</c:v>
                  </c:pt>
                  <c:pt idx="2">
                    <c:v>1024</c:v>
                  </c:pt>
                  <c:pt idx="3">
                    <c:v>2048</c:v>
                  </c:pt>
                </c:lvl>
                <c:lvl>
                  <c:pt idx="0">
                    <c:v>256</c:v>
                  </c:pt>
                  <c:pt idx="1">
                    <c:v>512</c:v>
                  </c:pt>
                  <c:pt idx="2">
                    <c:v>1024</c:v>
                  </c:pt>
                  <c:pt idx="3">
                    <c:v>2048</c:v>
                  </c:pt>
                </c:lvl>
              </c:multiLvlStrCache>
            </c:multiLvlStrRef>
          </c:cat>
          <c:val>
            <c:numRef>
              <c:f>sweetSpot!$J$96:$J$99</c:f>
              <c:numCache>
                <c:formatCode>General</c:formatCode>
                <c:ptCount val="4"/>
                <c:pt idx="0">
                  <c:v>0.92</c:v>
                </c:pt>
                <c:pt idx="1">
                  <c:v>1.59</c:v>
                </c:pt>
                <c:pt idx="2">
                  <c:v>3.24</c:v>
                </c:pt>
                <c:pt idx="3">
                  <c:v>5.31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33575816"/>
        <c:axId val="-2133568488"/>
      </c:lineChart>
      <c:catAx>
        <c:axId val="-21335758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Input Size</a:t>
                </a:r>
              </a:p>
            </c:rich>
          </c:tx>
          <c:overlay val="0"/>
        </c:title>
        <c:majorTickMark val="out"/>
        <c:minorTickMark val="none"/>
        <c:tickLblPos val="nextTo"/>
        <c:spPr>
          <a:ln>
            <a:solidFill>
              <a:schemeClr val="bg2"/>
            </a:solidFill>
          </a:ln>
        </c:spPr>
        <c:crossAx val="-2133568488"/>
        <c:crosses val="autoZero"/>
        <c:auto val="1"/>
        <c:lblAlgn val="ctr"/>
        <c:lblOffset val="100"/>
        <c:noMultiLvlLbl val="0"/>
      </c:catAx>
      <c:valAx>
        <c:axId val="-213356848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Execution Time (ms)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rgbClr val="333333"/>
            </a:solidFill>
          </a:ln>
        </c:spPr>
        <c:crossAx val="-2133575816"/>
        <c:crosses val="autoZero"/>
        <c:crossBetween val="between"/>
      </c:valAx>
      <c:spPr>
        <a:ln>
          <a:solidFill>
            <a:schemeClr val="bg2">
              <a:lumMod val="50000"/>
              <a:lumOff val="50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152155532161027"/>
          <c:y val="0.21960974411895"/>
          <c:w val="0.352750918631652"/>
          <c:h val="0.248448777694177"/>
        </c:manualLayout>
      </c:layout>
      <c:overlay val="1"/>
    </c:legend>
    <c:plotVisOnly val="1"/>
    <c:dispBlanksAs val="gap"/>
    <c:showDLblsOverMax val="0"/>
  </c:chart>
  <c:txPr>
    <a:bodyPr/>
    <a:lstStyle/>
    <a:p>
      <a:pPr>
        <a:defRPr>
          <a:solidFill>
            <a:srgbClr val="333333"/>
          </a:solidFill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Kepler GTX Titan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46241547012506"/>
          <c:y val="0.208253710138405"/>
          <c:w val="0.765523158869847"/>
          <c:h val="0.503952370846018"/>
        </c:manualLayout>
      </c:layout>
      <c:lineChart>
        <c:grouping val="standard"/>
        <c:varyColors val="0"/>
        <c:ser>
          <c:idx val="0"/>
          <c:order val="0"/>
          <c:tx>
            <c:strRef>
              <c:f>sweetSpot!$I$4</c:f>
              <c:strCache>
                <c:ptCount val="1"/>
                <c:pt idx="0">
                  <c:v>Non-Dynamic Parallelism Kernel</c:v>
                </c:pt>
              </c:strCache>
            </c:strRef>
          </c:tx>
          <c:spPr>
            <a:ln>
              <a:solidFill>
                <a:srgbClr val="993232"/>
              </a:solidFill>
            </a:ln>
          </c:spPr>
          <c:marker>
            <c:spPr>
              <a:ln>
                <a:solidFill>
                  <a:srgbClr val="993232"/>
                </a:solidFill>
              </a:ln>
            </c:spPr>
          </c:marker>
          <c:cat>
            <c:multiLvlStrRef>
              <c:f>sweetSpot!$B$8:$C$11</c:f>
              <c:multiLvlStrCache>
                <c:ptCount val="4"/>
                <c:lvl>
                  <c:pt idx="0">
                    <c:v>256</c:v>
                  </c:pt>
                  <c:pt idx="1">
                    <c:v>512</c:v>
                  </c:pt>
                  <c:pt idx="2">
                    <c:v>1024</c:v>
                  </c:pt>
                  <c:pt idx="3">
                    <c:v>2048</c:v>
                  </c:pt>
                </c:lvl>
                <c:lvl>
                  <c:pt idx="0">
                    <c:v>256</c:v>
                  </c:pt>
                  <c:pt idx="1">
                    <c:v>512</c:v>
                  </c:pt>
                  <c:pt idx="2">
                    <c:v>1024</c:v>
                  </c:pt>
                  <c:pt idx="3">
                    <c:v>2048</c:v>
                  </c:pt>
                </c:lvl>
              </c:multiLvlStrCache>
            </c:multiLvlStrRef>
          </c:cat>
          <c:val>
            <c:numRef>
              <c:f>sweetSpot!$I$8:$I$11</c:f>
              <c:numCache>
                <c:formatCode>General</c:formatCode>
                <c:ptCount val="4"/>
                <c:pt idx="0">
                  <c:v>0.34</c:v>
                </c:pt>
                <c:pt idx="1">
                  <c:v>1.03</c:v>
                </c:pt>
                <c:pt idx="2">
                  <c:v>3.87</c:v>
                </c:pt>
                <c:pt idx="3">
                  <c:v>7.63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sweetSpot!$J$4</c:f>
              <c:strCache>
                <c:ptCount val="1"/>
                <c:pt idx="0">
                  <c:v>Dynamic Parallelism Kernel</c:v>
                </c:pt>
              </c:strCache>
            </c:strRef>
          </c:tx>
          <c:spPr>
            <a:ln>
              <a:solidFill>
                <a:srgbClr val="9B6C34"/>
              </a:solidFill>
            </a:ln>
          </c:spPr>
          <c:marker>
            <c:spPr>
              <a:ln>
                <a:solidFill>
                  <a:srgbClr val="9B6C34"/>
                </a:solidFill>
              </a:ln>
            </c:spPr>
          </c:marker>
          <c:cat>
            <c:multiLvlStrRef>
              <c:f>sweetSpot!$B$8:$C$11</c:f>
              <c:multiLvlStrCache>
                <c:ptCount val="4"/>
                <c:lvl>
                  <c:pt idx="0">
                    <c:v>256</c:v>
                  </c:pt>
                  <c:pt idx="1">
                    <c:v>512</c:v>
                  </c:pt>
                  <c:pt idx="2">
                    <c:v>1024</c:v>
                  </c:pt>
                  <c:pt idx="3">
                    <c:v>2048</c:v>
                  </c:pt>
                </c:lvl>
                <c:lvl>
                  <c:pt idx="0">
                    <c:v>256</c:v>
                  </c:pt>
                  <c:pt idx="1">
                    <c:v>512</c:v>
                  </c:pt>
                  <c:pt idx="2">
                    <c:v>1024</c:v>
                  </c:pt>
                  <c:pt idx="3">
                    <c:v>2048</c:v>
                  </c:pt>
                </c:lvl>
              </c:multiLvlStrCache>
            </c:multiLvlStrRef>
          </c:cat>
          <c:val>
            <c:numRef>
              <c:f>sweetSpot!$J$8:$J$11</c:f>
              <c:numCache>
                <c:formatCode>General</c:formatCode>
                <c:ptCount val="4"/>
                <c:pt idx="0">
                  <c:v>0.92</c:v>
                </c:pt>
                <c:pt idx="1">
                  <c:v>1.5</c:v>
                </c:pt>
                <c:pt idx="2">
                  <c:v>2.85</c:v>
                </c:pt>
                <c:pt idx="3">
                  <c:v>3.08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33536632"/>
        <c:axId val="-2133529304"/>
      </c:lineChart>
      <c:catAx>
        <c:axId val="-21335366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Input Size</a:t>
                </a:r>
              </a:p>
            </c:rich>
          </c:tx>
          <c:overlay val="0"/>
        </c:title>
        <c:majorTickMark val="out"/>
        <c:minorTickMark val="none"/>
        <c:tickLblPos val="nextTo"/>
        <c:spPr>
          <a:ln>
            <a:solidFill>
              <a:srgbClr val="333333"/>
            </a:solidFill>
          </a:ln>
        </c:spPr>
        <c:crossAx val="-2133529304"/>
        <c:crosses val="autoZero"/>
        <c:auto val="1"/>
        <c:lblAlgn val="ctr"/>
        <c:lblOffset val="100"/>
        <c:noMultiLvlLbl val="0"/>
      </c:catAx>
      <c:valAx>
        <c:axId val="-213352930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Execution Time (ms)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bg2"/>
            </a:solidFill>
          </a:ln>
        </c:spPr>
        <c:crossAx val="-2133536632"/>
        <c:crosses val="autoZero"/>
        <c:crossBetween val="between"/>
      </c:valAx>
      <c:spPr>
        <a:ln>
          <a:solidFill>
            <a:schemeClr val="bg2">
              <a:lumMod val="50000"/>
              <a:lumOff val="50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156218851320056"/>
          <c:y val="0.229083351446498"/>
          <c:w val="0.365852246410375"/>
          <c:h val="0.228604651460718"/>
        </c:manualLayout>
      </c:layout>
      <c:overlay val="1"/>
    </c:legend>
    <c:plotVisOnly val="1"/>
    <c:dispBlanksAs val="gap"/>
    <c:showDLblsOverMax val="0"/>
  </c:chart>
  <c:txPr>
    <a:bodyPr/>
    <a:lstStyle/>
    <a:p>
      <a:pPr>
        <a:defRPr>
          <a:solidFill>
            <a:srgbClr val="333333"/>
          </a:solidFill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Maxwell GTX 980 Ti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29272822258856"/>
          <c:y val="0.205672700036185"/>
          <c:w val="0.76637937546973"/>
          <c:h val="0.456539580439163"/>
        </c:manualLayout>
      </c:layout>
      <c:lineChart>
        <c:grouping val="standard"/>
        <c:varyColors val="0"/>
        <c:ser>
          <c:idx val="0"/>
          <c:order val="0"/>
          <c:tx>
            <c:strRef>
              <c:f>sweetSpot!$I$141</c:f>
              <c:strCache>
                <c:ptCount val="1"/>
                <c:pt idx="0">
                  <c:v>Non-Dynamic Parallelism Kernel</c:v>
                </c:pt>
              </c:strCache>
            </c:strRef>
          </c:tx>
          <c:spPr>
            <a:ln>
              <a:solidFill>
                <a:srgbClr val="993232"/>
              </a:solidFill>
            </a:ln>
          </c:spPr>
          <c:marker>
            <c:spPr>
              <a:ln>
                <a:solidFill>
                  <a:srgbClr val="993232"/>
                </a:solidFill>
              </a:ln>
            </c:spPr>
          </c:marker>
          <c:cat>
            <c:multiLvlStrRef>
              <c:f>sweetSpot!$B$145:$C$148</c:f>
              <c:multiLvlStrCache>
                <c:ptCount val="4"/>
                <c:lvl>
                  <c:pt idx="0">
                    <c:v>256</c:v>
                  </c:pt>
                  <c:pt idx="1">
                    <c:v>512</c:v>
                  </c:pt>
                  <c:pt idx="2">
                    <c:v>1024</c:v>
                  </c:pt>
                  <c:pt idx="3">
                    <c:v>2048</c:v>
                  </c:pt>
                </c:lvl>
                <c:lvl>
                  <c:pt idx="0">
                    <c:v>256</c:v>
                  </c:pt>
                  <c:pt idx="1">
                    <c:v>512</c:v>
                  </c:pt>
                  <c:pt idx="2">
                    <c:v>1024</c:v>
                  </c:pt>
                  <c:pt idx="3">
                    <c:v>2048</c:v>
                  </c:pt>
                </c:lvl>
              </c:multiLvlStrCache>
            </c:multiLvlStrRef>
          </c:cat>
          <c:val>
            <c:numRef>
              <c:f>sweetSpot!$I$145:$I$148</c:f>
              <c:numCache>
                <c:formatCode>General</c:formatCode>
                <c:ptCount val="4"/>
                <c:pt idx="0">
                  <c:v>0.12</c:v>
                </c:pt>
                <c:pt idx="1">
                  <c:v>0.46</c:v>
                </c:pt>
                <c:pt idx="2">
                  <c:v>1.88</c:v>
                </c:pt>
                <c:pt idx="3">
                  <c:v>3.85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sweetSpot!$J$141</c:f>
              <c:strCache>
                <c:ptCount val="1"/>
                <c:pt idx="0">
                  <c:v>Dynamic Parallelism Kernel</c:v>
                </c:pt>
              </c:strCache>
            </c:strRef>
          </c:tx>
          <c:spPr>
            <a:ln>
              <a:solidFill>
                <a:srgbClr val="9B6C34"/>
              </a:solidFill>
            </a:ln>
          </c:spPr>
          <c:marker>
            <c:spPr>
              <a:ln>
                <a:solidFill>
                  <a:srgbClr val="9B6C34"/>
                </a:solidFill>
              </a:ln>
            </c:spPr>
          </c:marker>
          <c:cat>
            <c:multiLvlStrRef>
              <c:f>sweetSpot!$B$145:$C$148</c:f>
              <c:multiLvlStrCache>
                <c:ptCount val="4"/>
                <c:lvl>
                  <c:pt idx="0">
                    <c:v>256</c:v>
                  </c:pt>
                  <c:pt idx="1">
                    <c:v>512</c:v>
                  </c:pt>
                  <c:pt idx="2">
                    <c:v>1024</c:v>
                  </c:pt>
                  <c:pt idx="3">
                    <c:v>2048</c:v>
                  </c:pt>
                </c:lvl>
                <c:lvl>
                  <c:pt idx="0">
                    <c:v>256</c:v>
                  </c:pt>
                  <c:pt idx="1">
                    <c:v>512</c:v>
                  </c:pt>
                  <c:pt idx="2">
                    <c:v>1024</c:v>
                  </c:pt>
                  <c:pt idx="3">
                    <c:v>2048</c:v>
                  </c:pt>
                </c:lvl>
              </c:multiLvlStrCache>
            </c:multiLvlStrRef>
          </c:cat>
          <c:val>
            <c:numRef>
              <c:f>sweetSpot!$J$145:$J$148</c:f>
              <c:numCache>
                <c:formatCode>General</c:formatCode>
                <c:ptCount val="4"/>
                <c:pt idx="0">
                  <c:v>0.74</c:v>
                </c:pt>
                <c:pt idx="1">
                  <c:v>1.33</c:v>
                </c:pt>
                <c:pt idx="2">
                  <c:v>2.54</c:v>
                </c:pt>
                <c:pt idx="3">
                  <c:v>2.84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33497352"/>
        <c:axId val="-2133489896"/>
      </c:lineChart>
      <c:catAx>
        <c:axId val="-21334973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Input </a:t>
                </a:r>
                <a:r>
                  <a:rPr lang="en-US" dirty="0"/>
                  <a:t>Size</a:t>
                </a:r>
              </a:p>
            </c:rich>
          </c:tx>
          <c:overlay val="0"/>
        </c:title>
        <c:majorTickMark val="out"/>
        <c:minorTickMark val="none"/>
        <c:tickLblPos val="nextTo"/>
        <c:spPr>
          <a:ln>
            <a:solidFill>
              <a:srgbClr val="333333"/>
            </a:solidFill>
          </a:ln>
        </c:spPr>
        <c:crossAx val="-2133489896"/>
        <c:crosses val="autoZero"/>
        <c:auto val="1"/>
        <c:lblAlgn val="ctr"/>
        <c:lblOffset val="100"/>
        <c:noMultiLvlLbl val="0"/>
      </c:catAx>
      <c:valAx>
        <c:axId val="-213348989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Execution Time (ms)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bg2"/>
            </a:solidFill>
          </a:ln>
        </c:spPr>
        <c:crossAx val="-2133497352"/>
        <c:crosses val="autoZero"/>
        <c:crossBetween val="between"/>
      </c:valAx>
      <c:spPr>
        <a:ln>
          <a:solidFill>
            <a:srgbClr val="999999"/>
          </a:solidFill>
        </a:ln>
      </c:spPr>
    </c:plotArea>
    <c:legend>
      <c:legendPos val="r"/>
      <c:layout>
        <c:manualLayout>
          <c:xMode val="edge"/>
          <c:yMode val="edge"/>
          <c:x val="0.139677475823924"/>
          <c:y val="0.221631228106578"/>
          <c:w val="0.354667498649435"/>
          <c:h val="0.284529505985713"/>
        </c:manualLayout>
      </c:layout>
      <c:overlay val="1"/>
    </c:legend>
    <c:plotVisOnly val="1"/>
    <c:dispBlanksAs val="gap"/>
    <c:showDLblsOverMax val="0"/>
  </c:chart>
  <c:txPr>
    <a:bodyPr/>
    <a:lstStyle/>
    <a:p>
      <a:pPr>
        <a:defRPr>
          <a:solidFill>
            <a:srgbClr val="333333"/>
          </a:solidFill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Maxwell GTX Titan X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30044750387614"/>
          <c:y val="0.194031679745874"/>
          <c:w val="0.811638085516381"/>
          <c:h val="0.472140571113916"/>
        </c:manualLayout>
      </c:layout>
      <c:lineChart>
        <c:grouping val="standard"/>
        <c:varyColors val="0"/>
        <c:ser>
          <c:idx val="0"/>
          <c:order val="0"/>
          <c:tx>
            <c:strRef>
              <c:f>sweetSpot!$I$122</c:f>
              <c:strCache>
                <c:ptCount val="1"/>
                <c:pt idx="0">
                  <c:v>Non-Dynamic Parallelism Kernel</c:v>
                </c:pt>
              </c:strCache>
            </c:strRef>
          </c:tx>
          <c:spPr>
            <a:ln>
              <a:solidFill>
                <a:srgbClr val="993232"/>
              </a:solidFill>
            </a:ln>
          </c:spPr>
          <c:marker>
            <c:spPr>
              <a:ln>
                <a:solidFill>
                  <a:srgbClr val="993232"/>
                </a:solidFill>
              </a:ln>
            </c:spPr>
          </c:marker>
          <c:cat>
            <c:multiLvlStrRef>
              <c:f>sweetSpot!$B$126:$C$129</c:f>
              <c:multiLvlStrCache>
                <c:ptCount val="4"/>
                <c:lvl>
                  <c:pt idx="0">
                    <c:v>256</c:v>
                  </c:pt>
                  <c:pt idx="1">
                    <c:v>512</c:v>
                  </c:pt>
                  <c:pt idx="2">
                    <c:v>1024</c:v>
                  </c:pt>
                  <c:pt idx="3">
                    <c:v>2048</c:v>
                  </c:pt>
                </c:lvl>
                <c:lvl>
                  <c:pt idx="0">
                    <c:v>256</c:v>
                  </c:pt>
                  <c:pt idx="1">
                    <c:v>512</c:v>
                  </c:pt>
                  <c:pt idx="2">
                    <c:v>1024</c:v>
                  </c:pt>
                  <c:pt idx="3">
                    <c:v>2048</c:v>
                  </c:pt>
                </c:lvl>
              </c:multiLvlStrCache>
            </c:multiLvlStrRef>
          </c:cat>
          <c:val>
            <c:numRef>
              <c:f>sweetSpot!$I$126:$I$129</c:f>
              <c:numCache>
                <c:formatCode>General</c:formatCode>
                <c:ptCount val="4"/>
                <c:pt idx="0">
                  <c:v>0.13</c:v>
                </c:pt>
                <c:pt idx="1">
                  <c:v>0.54</c:v>
                </c:pt>
                <c:pt idx="2">
                  <c:v>2.19</c:v>
                </c:pt>
                <c:pt idx="3">
                  <c:v>4.51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sweetSpot!$J$122</c:f>
              <c:strCache>
                <c:ptCount val="1"/>
                <c:pt idx="0">
                  <c:v>Dynamic Parallelism Kernel</c:v>
                </c:pt>
              </c:strCache>
            </c:strRef>
          </c:tx>
          <c:spPr>
            <a:ln>
              <a:solidFill>
                <a:srgbClr val="9B6C34"/>
              </a:solidFill>
            </a:ln>
          </c:spPr>
          <c:marker>
            <c:spPr>
              <a:ln>
                <a:solidFill>
                  <a:srgbClr val="9B6C34"/>
                </a:solidFill>
              </a:ln>
            </c:spPr>
          </c:marker>
          <c:cat>
            <c:multiLvlStrRef>
              <c:f>sweetSpot!$B$126:$C$129</c:f>
              <c:multiLvlStrCache>
                <c:ptCount val="4"/>
                <c:lvl>
                  <c:pt idx="0">
                    <c:v>256</c:v>
                  </c:pt>
                  <c:pt idx="1">
                    <c:v>512</c:v>
                  </c:pt>
                  <c:pt idx="2">
                    <c:v>1024</c:v>
                  </c:pt>
                  <c:pt idx="3">
                    <c:v>2048</c:v>
                  </c:pt>
                </c:lvl>
                <c:lvl>
                  <c:pt idx="0">
                    <c:v>256</c:v>
                  </c:pt>
                  <c:pt idx="1">
                    <c:v>512</c:v>
                  </c:pt>
                  <c:pt idx="2">
                    <c:v>1024</c:v>
                  </c:pt>
                  <c:pt idx="3">
                    <c:v>2048</c:v>
                  </c:pt>
                </c:lvl>
              </c:multiLvlStrCache>
            </c:multiLvlStrRef>
          </c:cat>
          <c:val>
            <c:numRef>
              <c:f>sweetSpot!$J$126:$J$129</c:f>
              <c:numCache>
                <c:formatCode>General</c:formatCode>
                <c:ptCount val="4"/>
                <c:pt idx="0">
                  <c:v>0.82</c:v>
                </c:pt>
                <c:pt idx="1">
                  <c:v>1.44</c:v>
                </c:pt>
                <c:pt idx="2">
                  <c:v>2.78</c:v>
                </c:pt>
                <c:pt idx="3">
                  <c:v>3.03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36828504"/>
        <c:axId val="-2133511048"/>
      </c:lineChart>
      <c:catAx>
        <c:axId val="-21368285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Input </a:t>
                </a:r>
                <a:r>
                  <a:rPr lang="en-US" dirty="0"/>
                  <a:t>Size</a:t>
                </a:r>
              </a:p>
            </c:rich>
          </c:tx>
          <c:overlay val="0"/>
        </c:title>
        <c:majorTickMark val="out"/>
        <c:minorTickMark val="none"/>
        <c:tickLblPos val="nextTo"/>
        <c:spPr>
          <a:noFill/>
          <a:ln w="9525" cap="flat" cmpd="sng" algn="ctr">
            <a:solidFill>
              <a:srgbClr val="333333"/>
            </a:solidFill>
            <a:prstDash val="solid"/>
          </a:ln>
          <a:effectLst/>
        </c:spPr>
        <c:txPr>
          <a:bodyPr/>
          <a:lstStyle/>
          <a:p>
            <a:pPr>
              <a:defRPr>
                <a:solidFill>
                  <a:srgbClr val="333333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33511048"/>
        <c:crosses val="autoZero"/>
        <c:auto val="1"/>
        <c:lblAlgn val="ctr"/>
        <c:lblOffset val="100"/>
        <c:noMultiLvlLbl val="0"/>
      </c:catAx>
      <c:valAx>
        <c:axId val="-213351104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Execution Time (ms)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rgbClr val="333333"/>
            </a:solidFill>
          </a:ln>
        </c:spPr>
        <c:crossAx val="-2136828504"/>
        <c:crosses val="autoZero"/>
        <c:crossBetween val="between"/>
      </c:valAx>
      <c:spPr>
        <a:ln>
          <a:solidFill>
            <a:srgbClr val="999999"/>
          </a:solidFill>
        </a:ln>
      </c:spPr>
    </c:plotArea>
    <c:legend>
      <c:legendPos val="r"/>
      <c:layout>
        <c:manualLayout>
          <c:xMode val="edge"/>
          <c:yMode val="edge"/>
          <c:x val="0.152777840269966"/>
          <c:y val="0.175819585051868"/>
          <c:w val="0.338629921259842"/>
          <c:h val="0.255284339457568"/>
        </c:manualLayout>
      </c:layout>
      <c:overlay val="1"/>
    </c:legend>
    <c:plotVisOnly val="1"/>
    <c:dispBlanksAs val="gap"/>
    <c:showDLblsOverMax val="0"/>
  </c:chart>
  <c:txPr>
    <a:bodyPr/>
    <a:lstStyle/>
    <a:p>
      <a:pPr>
        <a:defRPr>
          <a:solidFill>
            <a:srgbClr val="333333"/>
          </a:solidFill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D1D8D-1E84-E54F-9210-9F56D1CA3A63}" type="datetime1">
              <a:rPr lang="en-US" smtClean="0"/>
              <a:t>3/23/17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58AE6-34BC-2041-B4CD-A5C0E59C8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5887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9470AF-400A-4E45-B956-13E68ED49FA6}" type="datetime1">
              <a:rPr lang="en-US" smtClean="0"/>
              <a:t>3/23/17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C923B-B347-7147-8B99-0BE306BD2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9204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C923B-B347-7147-8B99-0BE306BD210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383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Lower is better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C923B-B347-7147-8B99-0BE306BD210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619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smtClean="0"/>
              <a:t>Warp divergence is an </a:t>
            </a: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inhibitor</a:t>
            </a:r>
            <a:r>
              <a:rPr lang="en-US" sz="1800" dirty="0" smtClean="0"/>
              <a:t> to parallel computing performance on a GPU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C923B-B347-7147-8B99-0BE306BD210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72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are resources that are wasted</a:t>
            </a:r>
          </a:p>
          <a:p>
            <a:r>
              <a:rPr lang="en-US" dirty="0" smtClean="0"/>
              <a:t>There is the opportunity to reclaim performance lost</a:t>
            </a:r>
          </a:p>
          <a:p>
            <a:r>
              <a:rPr lang="en-US" dirty="0" smtClean="0"/>
              <a:t>Past GPU parallel computing</a:t>
            </a:r>
          </a:p>
          <a:p>
            <a:pPr lvl="1"/>
            <a:r>
              <a:rPr lang="en-US" dirty="0" smtClean="0"/>
              <a:t>Sequential kernel calls</a:t>
            </a:r>
          </a:p>
          <a:p>
            <a:r>
              <a:rPr lang="en-US" dirty="0" smtClean="0"/>
              <a:t>Modern GPU capabilities</a:t>
            </a:r>
          </a:p>
          <a:p>
            <a:pPr lvl="1"/>
            <a:r>
              <a:rPr lang="en-US" dirty="0" smtClean="0"/>
              <a:t>Concurrent Kernel Execution:</a:t>
            </a:r>
          </a:p>
          <a:p>
            <a:pPr lvl="2"/>
            <a:r>
              <a:rPr lang="en-US" dirty="0" smtClean="0"/>
              <a:t>The ability to call multiple kernels simultaneously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C923B-B347-7147-8B99-0BE306BD21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256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Don’t go into single slide deeply, focus</a:t>
            </a:r>
            <a:r>
              <a:rPr lang="en-US" baseline="0" dirty="0" smtClean="0"/>
              <a:t> on each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C923B-B347-7147-8B99-0BE306BD21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34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exploit parallelism using SIMT, we further exploit the benefits of the framework scheme using kernel, blocks, and threads.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C923B-B347-7147-8B99-0BE306BD21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57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Better management of conditional-loop execution throughput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C923B-B347-7147-8B99-0BE306BD21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252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Gregg</a:t>
            </a:r>
            <a:r>
              <a:rPr lang="en-US" baseline="0" dirty="0" smtClean="0"/>
              <a:t> presented a </a:t>
            </a:r>
            <a:r>
              <a:rPr lang="en-US" baseline="0" dirty="0" err="1" smtClean="0"/>
              <a:t>KernelMerge</a:t>
            </a:r>
            <a:r>
              <a:rPr lang="en-US" baseline="0" dirty="0" smtClean="0"/>
              <a:t> a </a:t>
            </a:r>
            <a:r>
              <a:rPr lang="en-US" baseline="0" smtClean="0"/>
              <a:t>kernel scheduler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C923B-B347-7147-8B99-0BE306BD210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831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Fanny – provide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subbullet</a:t>
            </a:r>
            <a:r>
              <a:rPr lang="en-US" baseline="0" dirty="0" smtClean="0"/>
              <a:t> for each metric to describe it in plain words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C923B-B347-7147-8B99-0BE306BD210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786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Lower is better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C923B-B347-7147-8B99-0BE306BD210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096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1">
          <a:gsLst>
            <a:gs pos="0">
              <a:schemeClr val="tx1">
                <a:lumMod val="95000"/>
              </a:schemeClr>
            </a:gs>
            <a:gs pos="76000">
              <a:schemeClr val="tx1">
                <a:lumMod val="95000"/>
                <a:alpha val="65000"/>
              </a:schemeClr>
            </a:gs>
            <a:gs pos="100000">
              <a:schemeClr val="bg2">
                <a:tint val="83000"/>
                <a:satMod val="200000"/>
              </a:schemeClr>
            </a:gs>
          </a:gsLst>
          <a:lin ang="228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 hasCustomPrompt="1"/>
          </p:nvPr>
        </p:nvSpPr>
        <p:spPr>
          <a:xfrm>
            <a:off x="429064" y="3337560"/>
            <a:ext cx="6480048" cy="2301240"/>
          </a:xfrm>
        </p:spPr>
        <p:txBody>
          <a:bodyPr rIns="45720" anchor="t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algn="r">
              <a:defRPr lang="en-US" b="1" i="0" cap="none" spc="0" baseline="0" dirty="0">
                <a:ln w="50800"/>
                <a:solidFill>
                  <a:schemeClr val="bg1">
                    <a:shade val="50000"/>
                  </a:schemeClr>
                </a:solidFill>
                <a:effectLst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rgbClr val="333333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FBAF-9941-304C-ABC8-C884F29958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FBAF-9941-304C-ABC8-C884F29958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fld id="{FD01FBAF-9941-304C-ABC8-C884F2995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FBAF-9941-304C-ABC8-C884F29958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FBAF-9941-304C-ABC8-C884F29958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260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fld id="{FD01FBAF-9941-304C-ABC8-C884F29958B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fld id="{FD01FBAF-9941-304C-ABC8-C884F2995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FD01FBAF-9941-304C-ABC8-C884F29958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 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FBAF-9941-304C-ABC8-C884F29958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>
              <a:solidFill>
                <a:srgbClr val="333333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>
              <a:solidFill>
                <a:srgbClr val="333333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57899"/>
            <a:ext cx="7467600" cy="859738"/>
          </a:xfrm>
          <a:prstGeom prst="rect">
            <a:avLst/>
          </a:prstGeom>
        </p:spPr>
        <p:txBody>
          <a:bodyPr vert="horz" lIns="45720" rIns="45720" anchor="ctr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rgbClr val="333333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rgbClr val="333333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rgbClr val="333333"/>
                </a:solidFill>
              </a:defRPr>
            </a:lvl1pPr>
          </a:lstStyle>
          <a:p>
            <a:fld id="{FD01FBAF-9941-304C-ABC8-C884F29958B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NU-LOGO1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124" y="13887"/>
            <a:ext cx="1228749" cy="1228749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59" r:id="rId4"/>
    <p:sldLayoutId id="2147484060" r:id="rId5"/>
    <p:sldLayoutId id="2147484061" r:id="rId6"/>
    <p:sldLayoutId id="2147484062" r:id="rId7"/>
    <p:sldLayoutId id="2147484063" r:id="rId8"/>
    <p:sldLayoutId id="2147484064" r:id="rId9"/>
    <p:sldLayoutId id="2147484065" r:id="rId10"/>
    <p:sldLayoutId id="2147484066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2600" b="1" kern="1200" cap="none" spc="0">
          <a:ln w="50800"/>
          <a:solidFill>
            <a:schemeClr val="bg1">
              <a:shade val="50000"/>
            </a:schemeClr>
          </a:solidFill>
          <a:effectLst/>
          <a:latin typeface="Arial"/>
          <a:ea typeface="+mj-ea"/>
          <a:cs typeface="Arial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rgbClr val="333333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rgbClr val="333333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rgbClr val="333333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rgbClr val="333333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rgbClr val="333333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5" Type="http://schemas.openxmlformats.org/officeDocument/2006/relationships/chart" Target="../charts/chart4.xml"/><Relationship Id="rId6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4" Type="http://schemas.openxmlformats.org/officeDocument/2006/relationships/chart" Target="../charts/chart7.xml"/><Relationship Id="rId5" Type="http://schemas.openxmlformats.org/officeDocument/2006/relationships/chart" Target="../charts/chart8.xml"/><Relationship Id="rId6" Type="http://schemas.openxmlformats.org/officeDocument/2006/relationships/chart" Target="../charts/chart9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6" Type="http://schemas.openxmlformats.org/officeDocument/2006/relationships/image" Target="../media/image7.JPG"/><Relationship Id="rId7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2305" y="829082"/>
            <a:ext cx="7137715" cy="2537206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2800" dirty="0" smtClean="0"/>
              <a:t>CHARACTERIZATION AND EXPLOITATION OF NESTED PARALLELISM AND CONCURRENT KERNEL EXECUTION TO ACCELERATE HIGH PERFORMANCE APPLICATIONS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2450" y="3113400"/>
            <a:ext cx="6480048" cy="371750"/>
          </a:xfrm>
        </p:spPr>
        <p:txBody>
          <a:bodyPr>
            <a:noAutofit/>
          </a:bodyPr>
          <a:lstStyle/>
          <a:p>
            <a:pPr algn="ctr"/>
            <a:r>
              <a:rPr lang="en-US" sz="2200" dirty="0" smtClean="0"/>
              <a:t>Fanny Nina Paravecino</a:t>
            </a:r>
          </a:p>
        </p:txBody>
      </p:sp>
      <p:pic>
        <p:nvPicPr>
          <p:cNvPr id="5" name="Picture 4" descr="nuca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329" y="6384234"/>
            <a:ext cx="2133671" cy="453405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712450" y="4179984"/>
            <a:ext cx="6480048" cy="1613109"/>
          </a:xfrm>
          <a:prstGeom prst="rect">
            <a:avLst/>
          </a:prstGeom>
        </p:spPr>
        <p:txBody>
          <a:bodyPr vert="horz" tIns="0" rIns="45720" bIns="0" anchor="b">
            <a:noAutofit/>
          </a:bodyPr>
          <a:lstStyle>
            <a:lvl1pPr marL="0" indent="0" algn="r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None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 b="1" dirty="0">
                <a:solidFill>
                  <a:srgbClr val="333333"/>
                </a:solidFill>
              </a:rPr>
              <a:t>Committee Members:</a:t>
            </a:r>
          </a:p>
          <a:p>
            <a:pPr algn="l"/>
            <a:r>
              <a:rPr lang="en-US" sz="2200" dirty="0" smtClean="0">
                <a:solidFill>
                  <a:srgbClr val="333333"/>
                </a:solidFill>
              </a:rPr>
              <a:t>Prof. David </a:t>
            </a:r>
            <a:r>
              <a:rPr lang="en-US" sz="2200" dirty="0" err="1" smtClean="0">
                <a:solidFill>
                  <a:srgbClr val="333333"/>
                </a:solidFill>
              </a:rPr>
              <a:t>Kaeli</a:t>
            </a:r>
            <a:r>
              <a:rPr lang="en-US" sz="2200" dirty="0">
                <a:solidFill>
                  <a:srgbClr val="333333"/>
                </a:solidFill>
              </a:rPr>
              <a:t> (</a:t>
            </a:r>
            <a:r>
              <a:rPr lang="en-US" sz="2200" dirty="0" smtClean="0">
                <a:solidFill>
                  <a:srgbClr val="333333"/>
                </a:solidFill>
              </a:rPr>
              <a:t>Advisor)</a:t>
            </a:r>
          </a:p>
          <a:p>
            <a:pPr algn="l"/>
            <a:r>
              <a:rPr lang="en-US" sz="2200" dirty="0" smtClean="0">
                <a:solidFill>
                  <a:srgbClr val="333333"/>
                </a:solidFill>
              </a:rPr>
              <a:t>Prof. </a:t>
            </a:r>
            <a:r>
              <a:rPr lang="en-US" sz="2200" dirty="0" err="1" smtClean="0">
                <a:solidFill>
                  <a:srgbClr val="333333"/>
                </a:solidFill>
              </a:rPr>
              <a:t>Ningfang</a:t>
            </a:r>
            <a:r>
              <a:rPr lang="en-US" sz="2200" dirty="0" smtClean="0">
                <a:solidFill>
                  <a:srgbClr val="333333"/>
                </a:solidFill>
              </a:rPr>
              <a:t> </a:t>
            </a:r>
            <a:r>
              <a:rPr lang="en-US" sz="2200" dirty="0" err="1" smtClean="0">
                <a:solidFill>
                  <a:srgbClr val="333333"/>
                </a:solidFill>
              </a:rPr>
              <a:t>Mi</a:t>
            </a:r>
            <a:r>
              <a:rPr lang="en-US" sz="2200" dirty="0" smtClean="0">
                <a:solidFill>
                  <a:srgbClr val="333333"/>
                </a:solidFill>
              </a:rPr>
              <a:t> (ECE)</a:t>
            </a:r>
          </a:p>
          <a:p>
            <a:pPr algn="l"/>
            <a:r>
              <a:rPr lang="en-US" sz="2200" dirty="0" smtClean="0">
                <a:solidFill>
                  <a:srgbClr val="333333"/>
                </a:solidFill>
              </a:rPr>
              <a:t>Prof. </a:t>
            </a:r>
            <a:r>
              <a:rPr lang="en-US" sz="2200" dirty="0" err="1" smtClean="0">
                <a:solidFill>
                  <a:srgbClr val="333333"/>
                </a:solidFill>
              </a:rPr>
              <a:t>Qianqian</a:t>
            </a:r>
            <a:r>
              <a:rPr lang="en-US" sz="2200" dirty="0" smtClean="0">
                <a:solidFill>
                  <a:srgbClr val="333333"/>
                </a:solidFill>
              </a:rPr>
              <a:t> Fang (</a:t>
            </a:r>
            <a:r>
              <a:rPr lang="en-US" sz="2200" dirty="0" err="1" smtClean="0">
                <a:solidFill>
                  <a:srgbClr val="333333"/>
                </a:solidFill>
              </a:rPr>
              <a:t>BioEng</a:t>
            </a:r>
            <a:r>
              <a:rPr lang="en-US" sz="2200" dirty="0" smtClean="0">
                <a:solidFill>
                  <a:srgbClr val="333333"/>
                </a:solidFill>
              </a:rPr>
              <a:t>)</a:t>
            </a:r>
          </a:p>
          <a:p>
            <a:pPr algn="l"/>
            <a:r>
              <a:rPr lang="en-US" sz="2200" dirty="0" smtClean="0">
                <a:solidFill>
                  <a:srgbClr val="333333"/>
                </a:solidFill>
              </a:rPr>
              <a:t>Dr. Norm Rubin (NVIDIA)</a:t>
            </a:r>
          </a:p>
        </p:txBody>
      </p:sp>
    </p:spTree>
    <p:extLst>
      <p:ext uri="{BB962C8B-B14F-4D97-AF65-F5344CB8AC3E}">
        <p14:creationId xmlns:p14="http://schemas.microsoft.com/office/powerpoint/2010/main" val="3086685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PARALLELISM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Ability to spawn a child kernel from a parent kernel</a:t>
            </a:r>
          </a:p>
          <a:p>
            <a:pPr lvl="1"/>
            <a:r>
              <a:rPr lang="en-US" dirty="0" smtClean="0"/>
              <a:t>Device kernel call</a:t>
            </a:r>
          </a:p>
          <a:p>
            <a:r>
              <a:rPr lang="en-US" dirty="0" smtClean="0"/>
              <a:t>Manage inter-kernel dependencies</a:t>
            </a:r>
          </a:p>
          <a:p>
            <a:r>
              <a:rPr lang="en-US" dirty="0" smtClean="0"/>
              <a:t>Finer thread granularity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FBAF-9941-304C-ABC8-C884F29958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792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PARALLELISM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FBAF-9941-304C-ABC8-C884F29958BC}" type="slidenum">
              <a:rPr lang="en-US" smtClean="0">
                <a:solidFill>
                  <a:srgbClr val="333333"/>
                </a:solidFill>
              </a:rPr>
              <a:t>11</a:t>
            </a:fld>
            <a:endParaRPr lang="en-US">
              <a:solidFill>
                <a:srgbClr val="333333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343044" y="2128517"/>
            <a:ext cx="305569" cy="683190"/>
            <a:chOff x="411903" y="2229660"/>
            <a:chExt cx="285472" cy="603833"/>
          </a:xfrm>
        </p:grpSpPr>
        <p:sp>
          <p:nvSpPr>
            <p:cNvPr id="7" name="Freeform 6"/>
            <p:cNvSpPr/>
            <p:nvPr/>
          </p:nvSpPr>
          <p:spPr>
            <a:xfrm>
              <a:off x="411903" y="2229660"/>
              <a:ext cx="285472" cy="540272"/>
            </a:xfrm>
            <a:custGeom>
              <a:avLst/>
              <a:gdLst>
                <a:gd name="connsiteX0" fmla="*/ 34961 w 497374"/>
                <a:gd name="connsiteY0" fmla="*/ 0 h 817108"/>
                <a:gd name="connsiteX1" fmla="*/ 431122 w 497374"/>
                <a:gd name="connsiteY1" fmla="*/ 81557 h 817108"/>
                <a:gd name="connsiteX2" fmla="*/ 23309 w 497374"/>
                <a:gd name="connsiteY2" fmla="*/ 233021 h 817108"/>
                <a:gd name="connsiteX3" fmla="*/ 454425 w 497374"/>
                <a:gd name="connsiteY3" fmla="*/ 267974 h 817108"/>
                <a:gd name="connsiteX4" fmla="*/ 11658 w 497374"/>
                <a:gd name="connsiteY4" fmla="*/ 396136 h 817108"/>
                <a:gd name="connsiteX5" fmla="*/ 466077 w 497374"/>
                <a:gd name="connsiteY5" fmla="*/ 431089 h 817108"/>
                <a:gd name="connsiteX6" fmla="*/ 6 w 497374"/>
                <a:gd name="connsiteY6" fmla="*/ 559250 h 817108"/>
                <a:gd name="connsiteX7" fmla="*/ 477729 w 497374"/>
                <a:gd name="connsiteY7" fmla="*/ 570902 h 817108"/>
                <a:gd name="connsiteX8" fmla="*/ 6 w 497374"/>
                <a:gd name="connsiteY8" fmla="*/ 722365 h 817108"/>
                <a:gd name="connsiteX9" fmla="*/ 489381 w 497374"/>
                <a:gd name="connsiteY9" fmla="*/ 699063 h 817108"/>
                <a:gd name="connsiteX10" fmla="*/ 302952 w 497374"/>
                <a:gd name="connsiteY10" fmla="*/ 803923 h 817108"/>
                <a:gd name="connsiteX11" fmla="*/ 291300 w 497374"/>
                <a:gd name="connsiteY11" fmla="*/ 815574 h 81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7374" h="817108">
                  <a:moveTo>
                    <a:pt x="34961" y="0"/>
                  </a:moveTo>
                  <a:cubicBezTo>
                    <a:pt x="234012" y="21360"/>
                    <a:pt x="433064" y="42720"/>
                    <a:pt x="431122" y="81557"/>
                  </a:cubicBezTo>
                  <a:cubicBezTo>
                    <a:pt x="429180" y="120394"/>
                    <a:pt x="19425" y="201952"/>
                    <a:pt x="23309" y="233021"/>
                  </a:cubicBezTo>
                  <a:cubicBezTo>
                    <a:pt x="27193" y="264090"/>
                    <a:pt x="456367" y="240788"/>
                    <a:pt x="454425" y="267974"/>
                  </a:cubicBezTo>
                  <a:cubicBezTo>
                    <a:pt x="452483" y="295160"/>
                    <a:pt x="9716" y="368950"/>
                    <a:pt x="11658" y="396136"/>
                  </a:cubicBezTo>
                  <a:cubicBezTo>
                    <a:pt x="13600" y="423322"/>
                    <a:pt x="468019" y="403903"/>
                    <a:pt x="466077" y="431089"/>
                  </a:cubicBezTo>
                  <a:cubicBezTo>
                    <a:pt x="464135" y="458275"/>
                    <a:pt x="-1936" y="535948"/>
                    <a:pt x="6" y="559250"/>
                  </a:cubicBezTo>
                  <a:cubicBezTo>
                    <a:pt x="1948" y="582552"/>
                    <a:pt x="477729" y="543716"/>
                    <a:pt x="477729" y="570902"/>
                  </a:cubicBezTo>
                  <a:cubicBezTo>
                    <a:pt x="477729" y="598088"/>
                    <a:pt x="-1936" y="701005"/>
                    <a:pt x="6" y="722365"/>
                  </a:cubicBezTo>
                  <a:cubicBezTo>
                    <a:pt x="1948" y="743725"/>
                    <a:pt x="438890" y="685470"/>
                    <a:pt x="489381" y="699063"/>
                  </a:cubicBezTo>
                  <a:cubicBezTo>
                    <a:pt x="539872" y="712656"/>
                    <a:pt x="335965" y="784505"/>
                    <a:pt x="302952" y="803923"/>
                  </a:cubicBezTo>
                  <a:cubicBezTo>
                    <a:pt x="269939" y="823341"/>
                    <a:pt x="291300" y="815574"/>
                    <a:pt x="291300" y="815574"/>
                  </a:cubicBezTo>
                </a:path>
              </a:pathLst>
            </a:cu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3333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>
              <a:off x="425279" y="2754042"/>
              <a:ext cx="180570" cy="7945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790579" y="2128516"/>
            <a:ext cx="32673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3333"/>
                </a:solidFill>
              </a:rPr>
              <a:t>__global__ kernel()</a:t>
            </a:r>
          </a:p>
          <a:p>
            <a:r>
              <a:rPr lang="en-US" dirty="0" smtClean="0">
                <a:solidFill>
                  <a:srgbClr val="333333"/>
                </a:solidFill>
              </a:rPr>
              <a:t>{</a:t>
            </a:r>
          </a:p>
          <a:p>
            <a:r>
              <a:rPr lang="en-US" dirty="0" smtClean="0">
                <a:solidFill>
                  <a:srgbClr val="333333"/>
                </a:solidFill>
              </a:rPr>
              <a:t>	//</a:t>
            </a:r>
            <a:r>
              <a:rPr lang="is-IS" dirty="0" smtClean="0">
                <a:solidFill>
                  <a:srgbClr val="333333"/>
                </a:solidFill>
              </a:rPr>
              <a:t>…</a:t>
            </a:r>
          </a:p>
          <a:p>
            <a:r>
              <a:rPr lang="is-IS" dirty="0">
                <a:solidFill>
                  <a:srgbClr val="333333"/>
                </a:solidFill>
              </a:rPr>
              <a:t>	</a:t>
            </a:r>
            <a:r>
              <a:rPr lang="is-IS" dirty="0" smtClean="0">
                <a:solidFill>
                  <a:srgbClr val="333333"/>
                </a:solidFill>
              </a:rPr>
              <a:t>if (condition)</a:t>
            </a:r>
          </a:p>
          <a:p>
            <a:r>
              <a:rPr lang="is-IS" dirty="0">
                <a:solidFill>
                  <a:srgbClr val="333333"/>
                </a:solidFill>
              </a:rPr>
              <a:t>	</a:t>
            </a:r>
            <a:r>
              <a:rPr lang="is-IS" dirty="0" smtClean="0">
                <a:solidFill>
                  <a:srgbClr val="333333"/>
                </a:solidFill>
              </a:rPr>
              <a:t>	childKernel&lt;&lt;&lt;&gt;&gt;</a:t>
            </a:r>
          </a:p>
          <a:p>
            <a:r>
              <a:rPr lang="is-IS" dirty="0">
                <a:solidFill>
                  <a:srgbClr val="333333"/>
                </a:solidFill>
              </a:rPr>
              <a:t>	</a:t>
            </a:r>
            <a:r>
              <a:rPr lang="is-IS" dirty="0" smtClean="0">
                <a:solidFill>
                  <a:srgbClr val="333333"/>
                </a:solidFill>
              </a:rPr>
              <a:t>//...</a:t>
            </a:r>
            <a:endParaRPr lang="en-US" dirty="0" smtClean="0">
              <a:solidFill>
                <a:srgbClr val="333333"/>
              </a:solidFill>
            </a:endParaRPr>
          </a:p>
          <a:p>
            <a:r>
              <a:rPr lang="en-US" dirty="0" smtClean="0">
                <a:solidFill>
                  <a:srgbClr val="333333"/>
                </a:solidFill>
              </a:rPr>
              <a:t>}</a:t>
            </a:r>
            <a:endParaRPr lang="en-US" dirty="0">
              <a:solidFill>
                <a:srgbClr val="333333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023757" y="2128517"/>
            <a:ext cx="305569" cy="683190"/>
            <a:chOff x="411903" y="2229660"/>
            <a:chExt cx="285472" cy="603833"/>
          </a:xfrm>
        </p:grpSpPr>
        <p:sp>
          <p:nvSpPr>
            <p:cNvPr id="11" name="Freeform 10"/>
            <p:cNvSpPr/>
            <p:nvPr/>
          </p:nvSpPr>
          <p:spPr>
            <a:xfrm>
              <a:off x="411903" y="2229660"/>
              <a:ext cx="285472" cy="540272"/>
            </a:xfrm>
            <a:custGeom>
              <a:avLst/>
              <a:gdLst>
                <a:gd name="connsiteX0" fmla="*/ 34961 w 497374"/>
                <a:gd name="connsiteY0" fmla="*/ 0 h 817108"/>
                <a:gd name="connsiteX1" fmla="*/ 431122 w 497374"/>
                <a:gd name="connsiteY1" fmla="*/ 81557 h 817108"/>
                <a:gd name="connsiteX2" fmla="*/ 23309 w 497374"/>
                <a:gd name="connsiteY2" fmla="*/ 233021 h 817108"/>
                <a:gd name="connsiteX3" fmla="*/ 454425 w 497374"/>
                <a:gd name="connsiteY3" fmla="*/ 267974 h 817108"/>
                <a:gd name="connsiteX4" fmla="*/ 11658 w 497374"/>
                <a:gd name="connsiteY4" fmla="*/ 396136 h 817108"/>
                <a:gd name="connsiteX5" fmla="*/ 466077 w 497374"/>
                <a:gd name="connsiteY5" fmla="*/ 431089 h 817108"/>
                <a:gd name="connsiteX6" fmla="*/ 6 w 497374"/>
                <a:gd name="connsiteY6" fmla="*/ 559250 h 817108"/>
                <a:gd name="connsiteX7" fmla="*/ 477729 w 497374"/>
                <a:gd name="connsiteY7" fmla="*/ 570902 h 817108"/>
                <a:gd name="connsiteX8" fmla="*/ 6 w 497374"/>
                <a:gd name="connsiteY8" fmla="*/ 722365 h 817108"/>
                <a:gd name="connsiteX9" fmla="*/ 489381 w 497374"/>
                <a:gd name="connsiteY9" fmla="*/ 699063 h 817108"/>
                <a:gd name="connsiteX10" fmla="*/ 302952 w 497374"/>
                <a:gd name="connsiteY10" fmla="*/ 803923 h 817108"/>
                <a:gd name="connsiteX11" fmla="*/ 291300 w 497374"/>
                <a:gd name="connsiteY11" fmla="*/ 815574 h 81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7374" h="817108">
                  <a:moveTo>
                    <a:pt x="34961" y="0"/>
                  </a:moveTo>
                  <a:cubicBezTo>
                    <a:pt x="234012" y="21360"/>
                    <a:pt x="433064" y="42720"/>
                    <a:pt x="431122" y="81557"/>
                  </a:cubicBezTo>
                  <a:cubicBezTo>
                    <a:pt x="429180" y="120394"/>
                    <a:pt x="19425" y="201952"/>
                    <a:pt x="23309" y="233021"/>
                  </a:cubicBezTo>
                  <a:cubicBezTo>
                    <a:pt x="27193" y="264090"/>
                    <a:pt x="456367" y="240788"/>
                    <a:pt x="454425" y="267974"/>
                  </a:cubicBezTo>
                  <a:cubicBezTo>
                    <a:pt x="452483" y="295160"/>
                    <a:pt x="9716" y="368950"/>
                    <a:pt x="11658" y="396136"/>
                  </a:cubicBezTo>
                  <a:cubicBezTo>
                    <a:pt x="13600" y="423322"/>
                    <a:pt x="468019" y="403903"/>
                    <a:pt x="466077" y="431089"/>
                  </a:cubicBezTo>
                  <a:cubicBezTo>
                    <a:pt x="464135" y="458275"/>
                    <a:pt x="-1936" y="535948"/>
                    <a:pt x="6" y="559250"/>
                  </a:cubicBezTo>
                  <a:cubicBezTo>
                    <a:pt x="1948" y="582552"/>
                    <a:pt x="477729" y="543716"/>
                    <a:pt x="477729" y="570902"/>
                  </a:cubicBezTo>
                  <a:cubicBezTo>
                    <a:pt x="477729" y="598088"/>
                    <a:pt x="-1936" y="701005"/>
                    <a:pt x="6" y="722365"/>
                  </a:cubicBezTo>
                  <a:cubicBezTo>
                    <a:pt x="1948" y="743725"/>
                    <a:pt x="438890" y="685470"/>
                    <a:pt x="489381" y="699063"/>
                  </a:cubicBezTo>
                  <a:cubicBezTo>
                    <a:pt x="539872" y="712656"/>
                    <a:pt x="335965" y="784505"/>
                    <a:pt x="302952" y="803923"/>
                  </a:cubicBezTo>
                  <a:cubicBezTo>
                    <a:pt x="269939" y="823341"/>
                    <a:pt x="291300" y="815574"/>
                    <a:pt x="291300" y="815574"/>
                  </a:cubicBezTo>
                </a:path>
              </a:pathLst>
            </a:cu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3333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425279" y="2754042"/>
              <a:ext cx="180570" cy="7945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5669366" y="2128517"/>
            <a:ext cx="305569" cy="683190"/>
            <a:chOff x="411903" y="2229660"/>
            <a:chExt cx="285472" cy="603833"/>
          </a:xfrm>
        </p:grpSpPr>
        <p:sp>
          <p:nvSpPr>
            <p:cNvPr id="14" name="Freeform 13"/>
            <p:cNvSpPr/>
            <p:nvPr/>
          </p:nvSpPr>
          <p:spPr>
            <a:xfrm>
              <a:off x="411903" y="2229660"/>
              <a:ext cx="285472" cy="540272"/>
            </a:xfrm>
            <a:custGeom>
              <a:avLst/>
              <a:gdLst>
                <a:gd name="connsiteX0" fmla="*/ 34961 w 497374"/>
                <a:gd name="connsiteY0" fmla="*/ 0 h 817108"/>
                <a:gd name="connsiteX1" fmla="*/ 431122 w 497374"/>
                <a:gd name="connsiteY1" fmla="*/ 81557 h 817108"/>
                <a:gd name="connsiteX2" fmla="*/ 23309 w 497374"/>
                <a:gd name="connsiteY2" fmla="*/ 233021 h 817108"/>
                <a:gd name="connsiteX3" fmla="*/ 454425 w 497374"/>
                <a:gd name="connsiteY3" fmla="*/ 267974 h 817108"/>
                <a:gd name="connsiteX4" fmla="*/ 11658 w 497374"/>
                <a:gd name="connsiteY4" fmla="*/ 396136 h 817108"/>
                <a:gd name="connsiteX5" fmla="*/ 466077 w 497374"/>
                <a:gd name="connsiteY5" fmla="*/ 431089 h 817108"/>
                <a:gd name="connsiteX6" fmla="*/ 6 w 497374"/>
                <a:gd name="connsiteY6" fmla="*/ 559250 h 817108"/>
                <a:gd name="connsiteX7" fmla="*/ 477729 w 497374"/>
                <a:gd name="connsiteY7" fmla="*/ 570902 h 817108"/>
                <a:gd name="connsiteX8" fmla="*/ 6 w 497374"/>
                <a:gd name="connsiteY8" fmla="*/ 722365 h 817108"/>
                <a:gd name="connsiteX9" fmla="*/ 489381 w 497374"/>
                <a:gd name="connsiteY9" fmla="*/ 699063 h 817108"/>
                <a:gd name="connsiteX10" fmla="*/ 302952 w 497374"/>
                <a:gd name="connsiteY10" fmla="*/ 803923 h 817108"/>
                <a:gd name="connsiteX11" fmla="*/ 291300 w 497374"/>
                <a:gd name="connsiteY11" fmla="*/ 815574 h 81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7374" h="817108">
                  <a:moveTo>
                    <a:pt x="34961" y="0"/>
                  </a:moveTo>
                  <a:cubicBezTo>
                    <a:pt x="234012" y="21360"/>
                    <a:pt x="433064" y="42720"/>
                    <a:pt x="431122" y="81557"/>
                  </a:cubicBezTo>
                  <a:cubicBezTo>
                    <a:pt x="429180" y="120394"/>
                    <a:pt x="19425" y="201952"/>
                    <a:pt x="23309" y="233021"/>
                  </a:cubicBezTo>
                  <a:cubicBezTo>
                    <a:pt x="27193" y="264090"/>
                    <a:pt x="456367" y="240788"/>
                    <a:pt x="454425" y="267974"/>
                  </a:cubicBezTo>
                  <a:cubicBezTo>
                    <a:pt x="452483" y="295160"/>
                    <a:pt x="9716" y="368950"/>
                    <a:pt x="11658" y="396136"/>
                  </a:cubicBezTo>
                  <a:cubicBezTo>
                    <a:pt x="13600" y="423322"/>
                    <a:pt x="468019" y="403903"/>
                    <a:pt x="466077" y="431089"/>
                  </a:cubicBezTo>
                  <a:cubicBezTo>
                    <a:pt x="464135" y="458275"/>
                    <a:pt x="-1936" y="535948"/>
                    <a:pt x="6" y="559250"/>
                  </a:cubicBezTo>
                  <a:cubicBezTo>
                    <a:pt x="1948" y="582552"/>
                    <a:pt x="477729" y="543716"/>
                    <a:pt x="477729" y="570902"/>
                  </a:cubicBezTo>
                  <a:cubicBezTo>
                    <a:pt x="477729" y="598088"/>
                    <a:pt x="-1936" y="701005"/>
                    <a:pt x="6" y="722365"/>
                  </a:cubicBezTo>
                  <a:cubicBezTo>
                    <a:pt x="1948" y="743725"/>
                    <a:pt x="438890" y="685470"/>
                    <a:pt x="489381" y="699063"/>
                  </a:cubicBezTo>
                  <a:cubicBezTo>
                    <a:pt x="539872" y="712656"/>
                    <a:pt x="335965" y="784505"/>
                    <a:pt x="302952" y="803923"/>
                  </a:cubicBezTo>
                  <a:cubicBezTo>
                    <a:pt x="269939" y="823341"/>
                    <a:pt x="291300" y="815574"/>
                    <a:pt x="291300" y="815574"/>
                  </a:cubicBezTo>
                </a:path>
              </a:pathLst>
            </a:cu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3333"/>
                </a:solidFill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>
              <a:off x="425279" y="2754042"/>
              <a:ext cx="180570" cy="7945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4634959" y="3092784"/>
            <a:ext cx="207600" cy="683190"/>
            <a:chOff x="411903" y="2229660"/>
            <a:chExt cx="285472" cy="603833"/>
          </a:xfrm>
        </p:grpSpPr>
        <p:sp>
          <p:nvSpPr>
            <p:cNvPr id="17" name="Freeform 16"/>
            <p:cNvSpPr/>
            <p:nvPr/>
          </p:nvSpPr>
          <p:spPr>
            <a:xfrm>
              <a:off x="411903" y="2229660"/>
              <a:ext cx="285472" cy="540272"/>
            </a:xfrm>
            <a:custGeom>
              <a:avLst/>
              <a:gdLst>
                <a:gd name="connsiteX0" fmla="*/ 34961 w 497374"/>
                <a:gd name="connsiteY0" fmla="*/ 0 h 817108"/>
                <a:gd name="connsiteX1" fmla="*/ 431122 w 497374"/>
                <a:gd name="connsiteY1" fmla="*/ 81557 h 817108"/>
                <a:gd name="connsiteX2" fmla="*/ 23309 w 497374"/>
                <a:gd name="connsiteY2" fmla="*/ 233021 h 817108"/>
                <a:gd name="connsiteX3" fmla="*/ 454425 w 497374"/>
                <a:gd name="connsiteY3" fmla="*/ 267974 h 817108"/>
                <a:gd name="connsiteX4" fmla="*/ 11658 w 497374"/>
                <a:gd name="connsiteY4" fmla="*/ 396136 h 817108"/>
                <a:gd name="connsiteX5" fmla="*/ 466077 w 497374"/>
                <a:gd name="connsiteY5" fmla="*/ 431089 h 817108"/>
                <a:gd name="connsiteX6" fmla="*/ 6 w 497374"/>
                <a:gd name="connsiteY6" fmla="*/ 559250 h 817108"/>
                <a:gd name="connsiteX7" fmla="*/ 477729 w 497374"/>
                <a:gd name="connsiteY7" fmla="*/ 570902 h 817108"/>
                <a:gd name="connsiteX8" fmla="*/ 6 w 497374"/>
                <a:gd name="connsiteY8" fmla="*/ 722365 h 817108"/>
                <a:gd name="connsiteX9" fmla="*/ 489381 w 497374"/>
                <a:gd name="connsiteY9" fmla="*/ 699063 h 817108"/>
                <a:gd name="connsiteX10" fmla="*/ 302952 w 497374"/>
                <a:gd name="connsiteY10" fmla="*/ 803923 h 817108"/>
                <a:gd name="connsiteX11" fmla="*/ 291300 w 497374"/>
                <a:gd name="connsiteY11" fmla="*/ 815574 h 81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7374" h="817108">
                  <a:moveTo>
                    <a:pt x="34961" y="0"/>
                  </a:moveTo>
                  <a:cubicBezTo>
                    <a:pt x="234012" y="21360"/>
                    <a:pt x="433064" y="42720"/>
                    <a:pt x="431122" y="81557"/>
                  </a:cubicBezTo>
                  <a:cubicBezTo>
                    <a:pt x="429180" y="120394"/>
                    <a:pt x="19425" y="201952"/>
                    <a:pt x="23309" y="233021"/>
                  </a:cubicBezTo>
                  <a:cubicBezTo>
                    <a:pt x="27193" y="264090"/>
                    <a:pt x="456367" y="240788"/>
                    <a:pt x="454425" y="267974"/>
                  </a:cubicBezTo>
                  <a:cubicBezTo>
                    <a:pt x="452483" y="295160"/>
                    <a:pt x="9716" y="368950"/>
                    <a:pt x="11658" y="396136"/>
                  </a:cubicBezTo>
                  <a:cubicBezTo>
                    <a:pt x="13600" y="423322"/>
                    <a:pt x="468019" y="403903"/>
                    <a:pt x="466077" y="431089"/>
                  </a:cubicBezTo>
                  <a:cubicBezTo>
                    <a:pt x="464135" y="458275"/>
                    <a:pt x="-1936" y="535948"/>
                    <a:pt x="6" y="559250"/>
                  </a:cubicBezTo>
                  <a:cubicBezTo>
                    <a:pt x="1948" y="582552"/>
                    <a:pt x="477729" y="543716"/>
                    <a:pt x="477729" y="570902"/>
                  </a:cubicBezTo>
                  <a:cubicBezTo>
                    <a:pt x="477729" y="598088"/>
                    <a:pt x="-1936" y="701005"/>
                    <a:pt x="6" y="722365"/>
                  </a:cubicBezTo>
                  <a:cubicBezTo>
                    <a:pt x="1948" y="743725"/>
                    <a:pt x="438890" y="685470"/>
                    <a:pt x="489381" y="699063"/>
                  </a:cubicBezTo>
                  <a:cubicBezTo>
                    <a:pt x="539872" y="712656"/>
                    <a:pt x="335965" y="784505"/>
                    <a:pt x="302952" y="803923"/>
                  </a:cubicBezTo>
                  <a:cubicBezTo>
                    <a:pt x="269939" y="823341"/>
                    <a:pt x="291300" y="815574"/>
                    <a:pt x="291300" y="815574"/>
                  </a:cubicBezTo>
                </a:path>
              </a:pathLst>
            </a:custGeom>
            <a:ln w="28575" cmpd="sng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3333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425279" y="2754042"/>
              <a:ext cx="180570" cy="79451"/>
            </a:xfrm>
            <a:prstGeom prst="straightConnector1">
              <a:avLst/>
            </a:prstGeom>
            <a:ln w="28575" cmpd="sng">
              <a:tailEnd type="arrow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4849009" y="3084894"/>
            <a:ext cx="207600" cy="683190"/>
            <a:chOff x="411903" y="2229660"/>
            <a:chExt cx="285472" cy="603833"/>
          </a:xfrm>
        </p:grpSpPr>
        <p:sp>
          <p:nvSpPr>
            <p:cNvPr id="20" name="Freeform 19"/>
            <p:cNvSpPr/>
            <p:nvPr/>
          </p:nvSpPr>
          <p:spPr>
            <a:xfrm>
              <a:off x="411903" y="2229660"/>
              <a:ext cx="285472" cy="540272"/>
            </a:xfrm>
            <a:custGeom>
              <a:avLst/>
              <a:gdLst>
                <a:gd name="connsiteX0" fmla="*/ 34961 w 497374"/>
                <a:gd name="connsiteY0" fmla="*/ 0 h 817108"/>
                <a:gd name="connsiteX1" fmla="*/ 431122 w 497374"/>
                <a:gd name="connsiteY1" fmla="*/ 81557 h 817108"/>
                <a:gd name="connsiteX2" fmla="*/ 23309 w 497374"/>
                <a:gd name="connsiteY2" fmla="*/ 233021 h 817108"/>
                <a:gd name="connsiteX3" fmla="*/ 454425 w 497374"/>
                <a:gd name="connsiteY3" fmla="*/ 267974 h 817108"/>
                <a:gd name="connsiteX4" fmla="*/ 11658 w 497374"/>
                <a:gd name="connsiteY4" fmla="*/ 396136 h 817108"/>
                <a:gd name="connsiteX5" fmla="*/ 466077 w 497374"/>
                <a:gd name="connsiteY5" fmla="*/ 431089 h 817108"/>
                <a:gd name="connsiteX6" fmla="*/ 6 w 497374"/>
                <a:gd name="connsiteY6" fmla="*/ 559250 h 817108"/>
                <a:gd name="connsiteX7" fmla="*/ 477729 w 497374"/>
                <a:gd name="connsiteY7" fmla="*/ 570902 h 817108"/>
                <a:gd name="connsiteX8" fmla="*/ 6 w 497374"/>
                <a:gd name="connsiteY8" fmla="*/ 722365 h 817108"/>
                <a:gd name="connsiteX9" fmla="*/ 489381 w 497374"/>
                <a:gd name="connsiteY9" fmla="*/ 699063 h 817108"/>
                <a:gd name="connsiteX10" fmla="*/ 302952 w 497374"/>
                <a:gd name="connsiteY10" fmla="*/ 803923 h 817108"/>
                <a:gd name="connsiteX11" fmla="*/ 291300 w 497374"/>
                <a:gd name="connsiteY11" fmla="*/ 815574 h 81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7374" h="817108">
                  <a:moveTo>
                    <a:pt x="34961" y="0"/>
                  </a:moveTo>
                  <a:cubicBezTo>
                    <a:pt x="234012" y="21360"/>
                    <a:pt x="433064" y="42720"/>
                    <a:pt x="431122" y="81557"/>
                  </a:cubicBezTo>
                  <a:cubicBezTo>
                    <a:pt x="429180" y="120394"/>
                    <a:pt x="19425" y="201952"/>
                    <a:pt x="23309" y="233021"/>
                  </a:cubicBezTo>
                  <a:cubicBezTo>
                    <a:pt x="27193" y="264090"/>
                    <a:pt x="456367" y="240788"/>
                    <a:pt x="454425" y="267974"/>
                  </a:cubicBezTo>
                  <a:cubicBezTo>
                    <a:pt x="452483" y="295160"/>
                    <a:pt x="9716" y="368950"/>
                    <a:pt x="11658" y="396136"/>
                  </a:cubicBezTo>
                  <a:cubicBezTo>
                    <a:pt x="13600" y="423322"/>
                    <a:pt x="468019" y="403903"/>
                    <a:pt x="466077" y="431089"/>
                  </a:cubicBezTo>
                  <a:cubicBezTo>
                    <a:pt x="464135" y="458275"/>
                    <a:pt x="-1936" y="535948"/>
                    <a:pt x="6" y="559250"/>
                  </a:cubicBezTo>
                  <a:cubicBezTo>
                    <a:pt x="1948" y="582552"/>
                    <a:pt x="477729" y="543716"/>
                    <a:pt x="477729" y="570902"/>
                  </a:cubicBezTo>
                  <a:cubicBezTo>
                    <a:pt x="477729" y="598088"/>
                    <a:pt x="-1936" y="701005"/>
                    <a:pt x="6" y="722365"/>
                  </a:cubicBezTo>
                  <a:cubicBezTo>
                    <a:pt x="1948" y="743725"/>
                    <a:pt x="438890" y="685470"/>
                    <a:pt x="489381" y="699063"/>
                  </a:cubicBezTo>
                  <a:cubicBezTo>
                    <a:pt x="539872" y="712656"/>
                    <a:pt x="335965" y="784505"/>
                    <a:pt x="302952" y="803923"/>
                  </a:cubicBezTo>
                  <a:cubicBezTo>
                    <a:pt x="269939" y="823341"/>
                    <a:pt x="291300" y="815574"/>
                    <a:pt x="291300" y="815574"/>
                  </a:cubicBezTo>
                </a:path>
              </a:pathLst>
            </a:custGeom>
            <a:ln w="28575" cmpd="sng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3333"/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H="1">
              <a:off x="425279" y="2754042"/>
              <a:ext cx="180570" cy="79451"/>
            </a:xfrm>
            <a:prstGeom prst="straightConnector1">
              <a:avLst/>
            </a:prstGeom>
            <a:ln w="28575" cmpd="sng">
              <a:tailEnd type="arrow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5264779" y="3081444"/>
            <a:ext cx="207600" cy="683190"/>
            <a:chOff x="411903" y="2229660"/>
            <a:chExt cx="285472" cy="603833"/>
          </a:xfrm>
        </p:grpSpPr>
        <p:sp>
          <p:nvSpPr>
            <p:cNvPr id="23" name="Freeform 22"/>
            <p:cNvSpPr/>
            <p:nvPr/>
          </p:nvSpPr>
          <p:spPr>
            <a:xfrm>
              <a:off x="411903" y="2229660"/>
              <a:ext cx="285472" cy="540272"/>
            </a:xfrm>
            <a:custGeom>
              <a:avLst/>
              <a:gdLst>
                <a:gd name="connsiteX0" fmla="*/ 34961 w 497374"/>
                <a:gd name="connsiteY0" fmla="*/ 0 h 817108"/>
                <a:gd name="connsiteX1" fmla="*/ 431122 w 497374"/>
                <a:gd name="connsiteY1" fmla="*/ 81557 h 817108"/>
                <a:gd name="connsiteX2" fmla="*/ 23309 w 497374"/>
                <a:gd name="connsiteY2" fmla="*/ 233021 h 817108"/>
                <a:gd name="connsiteX3" fmla="*/ 454425 w 497374"/>
                <a:gd name="connsiteY3" fmla="*/ 267974 h 817108"/>
                <a:gd name="connsiteX4" fmla="*/ 11658 w 497374"/>
                <a:gd name="connsiteY4" fmla="*/ 396136 h 817108"/>
                <a:gd name="connsiteX5" fmla="*/ 466077 w 497374"/>
                <a:gd name="connsiteY5" fmla="*/ 431089 h 817108"/>
                <a:gd name="connsiteX6" fmla="*/ 6 w 497374"/>
                <a:gd name="connsiteY6" fmla="*/ 559250 h 817108"/>
                <a:gd name="connsiteX7" fmla="*/ 477729 w 497374"/>
                <a:gd name="connsiteY7" fmla="*/ 570902 h 817108"/>
                <a:gd name="connsiteX8" fmla="*/ 6 w 497374"/>
                <a:gd name="connsiteY8" fmla="*/ 722365 h 817108"/>
                <a:gd name="connsiteX9" fmla="*/ 489381 w 497374"/>
                <a:gd name="connsiteY9" fmla="*/ 699063 h 817108"/>
                <a:gd name="connsiteX10" fmla="*/ 302952 w 497374"/>
                <a:gd name="connsiteY10" fmla="*/ 803923 h 817108"/>
                <a:gd name="connsiteX11" fmla="*/ 291300 w 497374"/>
                <a:gd name="connsiteY11" fmla="*/ 815574 h 81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7374" h="817108">
                  <a:moveTo>
                    <a:pt x="34961" y="0"/>
                  </a:moveTo>
                  <a:cubicBezTo>
                    <a:pt x="234012" y="21360"/>
                    <a:pt x="433064" y="42720"/>
                    <a:pt x="431122" y="81557"/>
                  </a:cubicBezTo>
                  <a:cubicBezTo>
                    <a:pt x="429180" y="120394"/>
                    <a:pt x="19425" y="201952"/>
                    <a:pt x="23309" y="233021"/>
                  </a:cubicBezTo>
                  <a:cubicBezTo>
                    <a:pt x="27193" y="264090"/>
                    <a:pt x="456367" y="240788"/>
                    <a:pt x="454425" y="267974"/>
                  </a:cubicBezTo>
                  <a:cubicBezTo>
                    <a:pt x="452483" y="295160"/>
                    <a:pt x="9716" y="368950"/>
                    <a:pt x="11658" y="396136"/>
                  </a:cubicBezTo>
                  <a:cubicBezTo>
                    <a:pt x="13600" y="423322"/>
                    <a:pt x="468019" y="403903"/>
                    <a:pt x="466077" y="431089"/>
                  </a:cubicBezTo>
                  <a:cubicBezTo>
                    <a:pt x="464135" y="458275"/>
                    <a:pt x="-1936" y="535948"/>
                    <a:pt x="6" y="559250"/>
                  </a:cubicBezTo>
                  <a:cubicBezTo>
                    <a:pt x="1948" y="582552"/>
                    <a:pt x="477729" y="543716"/>
                    <a:pt x="477729" y="570902"/>
                  </a:cubicBezTo>
                  <a:cubicBezTo>
                    <a:pt x="477729" y="598088"/>
                    <a:pt x="-1936" y="701005"/>
                    <a:pt x="6" y="722365"/>
                  </a:cubicBezTo>
                  <a:cubicBezTo>
                    <a:pt x="1948" y="743725"/>
                    <a:pt x="438890" y="685470"/>
                    <a:pt x="489381" y="699063"/>
                  </a:cubicBezTo>
                  <a:cubicBezTo>
                    <a:pt x="539872" y="712656"/>
                    <a:pt x="335965" y="784505"/>
                    <a:pt x="302952" y="803923"/>
                  </a:cubicBezTo>
                  <a:cubicBezTo>
                    <a:pt x="269939" y="823341"/>
                    <a:pt x="291300" y="815574"/>
                    <a:pt x="291300" y="815574"/>
                  </a:cubicBezTo>
                </a:path>
              </a:pathLst>
            </a:custGeom>
            <a:ln w="28575" cmpd="sng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3333"/>
                </a:solidFill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H="1">
              <a:off x="425279" y="2754042"/>
              <a:ext cx="180570" cy="79451"/>
            </a:xfrm>
            <a:prstGeom prst="straightConnector1">
              <a:avLst/>
            </a:prstGeom>
            <a:ln w="28575" cmpd="sng">
              <a:tailEnd type="arrow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5466499" y="3085884"/>
            <a:ext cx="207600" cy="683190"/>
            <a:chOff x="411903" y="2229660"/>
            <a:chExt cx="285472" cy="603833"/>
          </a:xfrm>
        </p:grpSpPr>
        <p:sp>
          <p:nvSpPr>
            <p:cNvPr id="26" name="Freeform 25"/>
            <p:cNvSpPr/>
            <p:nvPr/>
          </p:nvSpPr>
          <p:spPr>
            <a:xfrm>
              <a:off x="411903" y="2229660"/>
              <a:ext cx="285472" cy="540272"/>
            </a:xfrm>
            <a:custGeom>
              <a:avLst/>
              <a:gdLst>
                <a:gd name="connsiteX0" fmla="*/ 34961 w 497374"/>
                <a:gd name="connsiteY0" fmla="*/ 0 h 817108"/>
                <a:gd name="connsiteX1" fmla="*/ 431122 w 497374"/>
                <a:gd name="connsiteY1" fmla="*/ 81557 h 817108"/>
                <a:gd name="connsiteX2" fmla="*/ 23309 w 497374"/>
                <a:gd name="connsiteY2" fmla="*/ 233021 h 817108"/>
                <a:gd name="connsiteX3" fmla="*/ 454425 w 497374"/>
                <a:gd name="connsiteY3" fmla="*/ 267974 h 817108"/>
                <a:gd name="connsiteX4" fmla="*/ 11658 w 497374"/>
                <a:gd name="connsiteY4" fmla="*/ 396136 h 817108"/>
                <a:gd name="connsiteX5" fmla="*/ 466077 w 497374"/>
                <a:gd name="connsiteY5" fmla="*/ 431089 h 817108"/>
                <a:gd name="connsiteX6" fmla="*/ 6 w 497374"/>
                <a:gd name="connsiteY6" fmla="*/ 559250 h 817108"/>
                <a:gd name="connsiteX7" fmla="*/ 477729 w 497374"/>
                <a:gd name="connsiteY7" fmla="*/ 570902 h 817108"/>
                <a:gd name="connsiteX8" fmla="*/ 6 w 497374"/>
                <a:gd name="connsiteY8" fmla="*/ 722365 h 817108"/>
                <a:gd name="connsiteX9" fmla="*/ 489381 w 497374"/>
                <a:gd name="connsiteY9" fmla="*/ 699063 h 817108"/>
                <a:gd name="connsiteX10" fmla="*/ 302952 w 497374"/>
                <a:gd name="connsiteY10" fmla="*/ 803923 h 817108"/>
                <a:gd name="connsiteX11" fmla="*/ 291300 w 497374"/>
                <a:gd name="connsiteY11" fmla="*/ 815574 h 81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7374" h="817108">
                  <a:moveTo>
                    <a:pt x="34961" y="0"/>
                  </a:moveTo>
                  <a:cubicBezTo>
                    <a:pt x="234012" y="21360"/>
                    <a:pt x="433064" y="42720"/>
                    <a:pt x="431122" y="81557"/>
                  </a:cubicBezTo>
                  <a:cubicBezTo>
                    <a:pt x="429180" y="120394"/>
                    <a:pt x="19425" y="201952"/>
                    <a:pt x="23309" y="233021"/>
                  </a:cubicBezTo>
                  <a:cubicBezTo>
                    <a:pt x="27193" y="264090"/>
                    <a:pt x="456367" y="240788"/>
                    <a:pt x="454425" y="267974"/>
                  </a:cubicBezTo>
                  <a:cubicBezTo>
                    <a:pt x="452483" y="295160"/>
                    <a:pt x="9716" y="368950"/>
                    <a:pt x="11658" y="396136"/>
                  </a:cubicBezTo>
                  <a:cubicBezTo>
                    <a:pt x="13600" y="423322"/>
                    <a:pt x="468019" y="403903"/>
                    <a:pt x="466077" y="431089"/>
                  </a:cubicBezTo>
                  <a:cubicBezTo>
                    <a:pt x="464135" y="458275"/>
                    <a:pt x="-1936" y="535948"/>
                    <a:pt x="6" y="559250"/>
                  </a:cubicBezTo>
                  <a:cubicBezTo>
                    <a:pt x="1948" y="582552"/>
                    <a:pt x="477729" y="543716"/>
                    <a:pt x="477729" y="570902"/>
                  </a:cubicBezTo>
                  <a:cubicBezTo>
                    <a:pt x="477729" y="598088"/>
                    <a:pt x="-1936" y="701005"/>
                    <a:pt x="6" y="722365"/>
                  </a:cubicBezTo>
                  <a:cubicBezTo>
                    <a:pt x="1948" y="743725"/>
                    <a:pt x="438890" y="685470"/>
                    <a:pt x="489381" y="699063"/>
                  </a:cubicBezTo>
                  <a:cubicBezTo>
                    <a:pt x="539872" y="712656"/>
                    <a:pt x="335965" y="784505"/>
                    <a:pt x="302952" y="803923"/>
                  </a:cubicBezTo>
                  <a:cubicBezTo>
                    <a:pt x="269939" y="823341"/>
                    <a:pt x="291300" y="815574"/>
                    <a:pt x="291300" y="815574"/>
                  </a:cubicBezTo>
                </a:path>
              </a:pathLst>
            </a:custGeom>
            <a:ln w="28575" cmpd="sng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3333"/>
                </a:solidFill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>
              <a:off x="425279" y="2754042"/>
              <a:ext cx="180570" cy="79451"/>
            </a:xfrm>
            <a:prstGeom prst="straightConnector1">
              <a:avLst/>
            </a:prstGeom>
            <a:ln w="28575" cmpd="sng">
              <a:tailEnd type="arrow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5010418" y="3143094"/>
            <a:ext cx="320873" cy="369332"/>
          </a:xfrm>
          <a:prstGeom prst="rect">
            <a:avLst/>
          </a:prstGeom>
          <a:noFill/>
          <a:ln w="28575" cmpd="sng">
            <a:noFill/>
          </a:ln>
        </p:spPr>
        <p:txBody>
          <a:bodyPr wrap="square" rtlCol="0">
            <a:spAutoFit/>
          </a:bodyPr>
          <a:lstStyle/>
          <a:p>
            <a:r>
              <a:rPr lang="is-IS" dirty="0" smtClean="0">
                <a:solidFill>
                  <a:srgbClr val="333333"/>
                </a:solidFill>
              </a:rPr>
              <a:t>…</a:t>
            </a:r>
            <a:endParaRPr lang="en-US" dirty="0">
              <a:solidFill>
                <a:srgbClr val="333333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6265646" y="2108297"/>
            <a:ext cx="305569" cy="683190"/>
            <a:chOff x="411903" y="2229660"/>
            <a:chExt cx="285472" cy="603833"/>
          </a:xfrm>
        </p:grpSpPr>
        <p:sp>
          <p:nvSpPr>
            <p:cNvPr id="30" name="Freeform 29"/>
            <p:cNvSpPr/>
            <p:nvPr/>
          </p:nvSpPr>
          <p:spPr>
            <a:xfrm>
              <a:off x="411903" y="2229660"/>
              <a:ext cx="285472" cy="540272"/>
            </a:xfrm>
            <a:custGeom>
              <a:avLst/>
              <a:gdLst>
                <a:gd name="connsiteX0" fmla="*/ 34961 w 497374"/>
                <a:gd name="connsiteY0" fmla="*/ 0 h 817108"/>
                <a:gd name="connsiteX1" fmla="*/ 431122 w 497374"/>
                <a:gd name="connsiteY1" fmla="*/ 81557 h 817108"/>
                <a:gd name="connsiteX2" fmla="*/ 23309 w 497374"/>
                <a:gd name="connsiteY2" fmla="*/ 233021 h 817108"/>
                <a:gd name="connsiteX3" fmla="*/ 454425 w 497374"/>
                <a:gd name="connsiteY3" fmla="*/ 267974 h 817108"/>
                <a:gd name="connsiteX4" fmla="*/ 11658 w 497374"/>
                <a:gd name="connsiteY4" fmla="*/ 396136 h 817108"/>
                <a:gd name="connsiteX5" fmla="*/ 466077 w 497374"/>
                <a:gd name="connsiteY5" fmla="*/ 431089 h 817108"/>
                <a:gd name="connsiteX6" fmla="*/ 6 w 497374"/>
                <a:gd name="connsiteY6" fmla="*/ 559250 h 817108"/>
                <a:gd name="connsiteX7" fmla="*/ 477729 w 497374"/>
                <a:gd name="connsiteY7" fmla="*/ 570902 h 817108"/>
                <a:gd name="connsiteX8" fmla="*/ 6 w 497374"/>
                <a:gd name="connsiteY8" fmla="*/ 722365 h 817108"/>
                <a:gd name="connsiteX9" fmla="*/ 489381 w 497374"/>
                <a:gd name="connsiteY9" fmla="*/ 699063 h 817108"/>
                <a:gd name="connsiteX10" fmla="*/ 302952 w 497374"/>
                <a:gd name="connsiteY10" fmla="*/ 803923 h 817108"/>
                <a:gd name="connsiteX11" fmla="*/ 291300 w 497374"/>
                <a:gd name="connsiteY11" fmla="*/ 815574 h 81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7374" h="817108">
                  <a:moveTo>
                    <a:pt x="34961" y="0"/>
                  </a:moveTo>
                  <a:cubicBezTo>
                    <a:pt x="234012" y="21360"/>
                    <a:pt x="433064" y="42720"/>
                    <a:pt x="431122" y="81557"/>
                  </a:cubicBezTo>
                  <a:cubicBezTo>
                    <a:pt x="429180" y="120394"/>
                    <a:pt x="19425" y="201952"/>
                    <a:pt x="23309" y="233021"/>
                  </a:cubicBezTo>
                  <a:cubicBezTo>
                    <a:pt x="27193" y="264090"/>
                    <a:pt x="456367" y="240788"/>
                    <a:pt x="454425" y="267974"/>
                  </a:cubicBezTo>
                  <a:cubicBezTo>
                    <a:pt x="452483" y="295160"/>
                    <a:pt x="9716" y="368950"/>
                    <a:pt x="11658" y="396136"/>
                  </a:cubicBezTo>
                  <a:cubicBezTo>
                    <a:pt x="13600" y="423322"/>
                    <a:pt x="468019" y="403903"/>
                    <a:pt x="466077" y="431089"/>
                  </a:cubicBezTo>
                  <a:cubicBezTo>
                    <a:pt x="464135" y="458275"/>
                    <a:pt x="-1936" y="535948"/>
                    <a:pt x="6" y="559250"/>
                  </a:cubicBezTo>
                  <a:cubicBezTo>
                    <a:pt x="1948" y="582552"/>
                    <a:pt x="477729" y="543716"/>
                    <a:pt x="477729" y="570902"/>
                  </a:cubicBezTo>
                  <a:cubicBezTo>
                    <a:pt x="477729" y="598088"/>
                    <a:pt x="-1936" y="701005"/>
                    <a:pt x="6" y="722365"/>
                  </a:cubicBezTo>
                  <a:cubicBezTo>
                    <a:pt x="1948" y="743725"/>
                    <a:pt x="438890" y="685470"/>
                    <a:pt x="489381" y="699063"/>
                  </a:cubicBezTo>
                  <a:cubicBezTo>
                    <a:pt x="539872" y="712656"/>
                    <a:pt x="335965" y="784505"/>
                    <a:pt x="302952" y="803923"/>
                  </a:cubicBezTo>
                  <a:cubicBezTo>
                    <a:pt x="269939" y="823341"/>
                    <a:pt x="291300" y="815574"/>
                    <a:pt x="291300" y="815574"/>
                  </a:cubicBezTo>
                </a:path>
              </a:pathLst>
            </a:cu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3333"/>
                </a:solidFill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H="1">
              <a:off x="425279" y="2754042"/>
              <a:ext cx="180570" cy="7945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4343044" y="3936097"/>
            <a:ext cx="305569" cy="683190"/>
            <a:chOff x="411903" y="2229660"/>
            <a:chExt cx="285472" cy="603833"/>
          </a:xfrm>
        </p:grpSpPr>
        <p:sp>
          <p:nvSpPr>
            <p:cNvPr id="33" name="Freeform 32"/>
            <p:cNvSpPr/>
            <p:nvPr/>
          </p:nvSpPr>
          <p:spPr>
            <a:xfrm>
              <a:off x="411903" y="2229660"/>
              <a:ext cx="285472" cy="540272"/>
            </a:xfrm>
            <a:custGeom>
              <a:avLst/>
              <a:gdLst>
                <a:gd name="connsiteX0" fmla="*/ 34961 w 497374"/>
                <a:gd name="connsiteY0" fmla="*/ 0 h 817108"/>
                <a:gd name="connsiteX1" fmla="*/ 431122 w 497374"/>
                <a:gd name="connsiteY1" fmla="*/ 81557 h 817108"/>
                <a:gd name="connsiteX2" fmla="*/ 23309 w 497374"/>
                <a:gd name="connsiteY2" fmla="*/ 233021 h 817108"/>
                <a:gd name="connsiteX3" fmla="*/ 454425 w 497374"/>
                <a:gd name="connsiteY3" fmla="*/ 267974 h 817108"/>
                <a:gd name="connsiteX4" fmla="*/ 11658 w 497374"/>
                <a:gd name="connsiteY4" fmla="*/ 396136 h 817108"/>
                <a:gd name="connsiteX5" fmla="*/ 466077 w 497374"/>
                <a:gd name="connsiteY5" fmla="*/ 431089 h 817108"/>
                <a:gd name="connsiteX6" fmla="*/ 6 w 497374"/>
                <a:gd name="connsiteY6" fmla="*/ 559250 h 817108"/>
                <a:gd name="connsiteX7" fmla="*/ 477729 w 497374"/>
                <a:gd name="connsiteY7" fmla="*/ 570902 h 817108"/>
                <a:gd name="connsiteX8" fmla="*/ 6 w 497374"/>
                <a:gd name="connsiteY8" fmla="*/ 722365 h 817108"/>
                <a:gd name="connsiteX9" fmla="*/ 489381 w 497374"/>
                <a:gd name="connsiteY9" fmla="*/ 699063 h 817108"/>
                <a:gd name="connsiteX10" fmla="*/ 302952 w 497374"/>
                <a:gd name="connsiteY10" fmla="*/ 803923 h 817108"/>
                <a:gd name="connsiteX11" fmla="*/ 291300 w 497374"/>
                <a:gd name="connsiteY11" fmla="*/ 815574 h 81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7374" h="817108">
                  <a:moveTo>
                    <a:pt x="34961" y="0"/>
                  </a:moveTo>
                  <a:cubicBezTo>
                    <a:pt x="234012" y="21360"/>
                    <a:pt x="433064" y="42720"/>
                    <a:pt x="431122" y="81557"/>
                  </a:cubicBezTo>
                  <a:cubicBezTo>
                    <a:pt x="429180" y="120394"/>
                    <a:pt x="19425" y="201952"/>
                    <a:pt x="23309" y="233021"/>
                  </a:cubicBezTo>
                  <a:cubicBezTo>
                    <a:pt x="27193" y="264090"/>
                    <a:pt x="456367" y="240788"/>
                    <a:pt x="454425" y="267974"/>
                  </a:cubicBezTo>
                  <a:cubicBezTo>
                    <a:pt x="452483" y="295160"/>
                    <a:pt x="9716" y="368950"/>
                    <a:pt x="11658" y="396136"/>
                  </a:cubicBezTo>
                  <a:cubicBezTo>
                    <a:pt x="13600" y="423322"/>
                    <a:pt x="468019" y="403903"/>
                    <a:pt x="466077" y="431089"/>
                  </a:cubicBezTo>
                  <a:cubicBezTo>
                    <a:pt x="464135" y="458275"/>
                    <a:pt x="-1936" y="535948"/>
                    <a:pt x="6" y="559250"/>
                  </a:cubicBezTo>
                  <a:cubicBezTo>
                    <a:pt x="1948" y="582552"/>
                    <a:pt x="477729" y="543716"/>
                    <a:pt x="477729" y="570902"/>
                  </a:cubicBezTo>
                  <a:cubicBezTo>
                    <a:pt x="477729" y="598088"/>
                    <a:pt x="-1936" y="701005"/>
                    <a:pt x="6" y="722365"/>
                  </a:cubicBezTo>
                  <a:cubicBezTo>
                    <a:pt x="1948" y="743725"/>
                    <a:pt x="438890" y="685470"/>
                    <a:pt x="489381" y="699063"/>
                  </a:cubicBezTo>
                  <a:cubicBezTo>
                    <a:pt x="539872" y="712656"/>
                    <a:pt x="335965" y="784505"/>
                    <a:pt x="302952" y="803923"/>
                  </a:cubicBezTo>
                  <a:cubicBezTo>
                    <a:pt x="269939" y="823341"/>
                    <a:pt x="291300" y="815574"/>
                    <a:pt x="291300" y="815574"/>
                  </a:cubicBezTo>
                </a:path>
              </a:pathLst>
            </a:cu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3333"/>
                </a:solidFill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H="1">
              <a:off x="425279" y="2754042"/>
              <a:ext cx="180570" cy="7945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5023757" y="3936097"/>
            <a:ext cx="305569" cy="683190"/>
            <a:chOff x="411903" y="2229660"/>
            <a:chExt cx="285472" cy="603833"/>
          </a:xfrm>
        </p:grpSpPr>
        <p:sp>
          <p:nvSpPr>
            <p:cNvPr id="36" name="Freeform 35"/>
            <p:cNvSpPr/>
            <p:nvPr/>
          </p:nvSpPr>
          <p:spPr>
            <a:xfrm>
              <a:off x="411903" y="2229660"/>
              <a:ext cx="285472" cy="540272"/>
            </a:xfrm>
            <a:custGeom>
              <a:avLst/>
              <a:gdLst>
                <a:gd name="connsiteX0" fmla="*/ 34961 w 497374"/>
                <a:gd name="connsiteY0" fmla="*/ 0 h 817108"/>
                <a:gd name="connsiteX1" fmla="*/ 431122 w 497374"/>
                <a:gd name="connsiteY1" fmla="*/ 81557 h 817108"/>
                <a:gd name="connsiteX2" fmla="*/ 23309 w 497374"/>
                <a:gd name="connsiteY2" fmla="*/ 233021 h 817108"/>
                <a:gd name="connsiteX3" fmla="*/ 454425 w 497374"/>
                <a:gd name="connsiteY3" fmla="*/ 267974 h 817108"/>
                <a:gd name="connsiteX4" fmla="*/ 11658 w 497374"/>
                <a:gd name="connsiteY4" fmla="*/ 396136 h 817108"/>
                <a:gd name="connsiteX5" fmla="*/ 466077 w 497374"/>
                <a:gd name="connsiteY5" fmla="*/ 431089 h 817108"/>
                <a:gd name="connsiteX6" fmla="*/ 6 w 497374"/>
                <a:gd name="connsiteY6" fmla="*/ 559250 h 817108"/>
                <a:gd name="connsiteX7" fmla="*/ 477729 w 497374"/>
                <a:gd name="connsiteY7" fmla="*/ 570902 h 817108"/>
                <a:gd name="connsiteX8" fmla="*/ 6 w 497374"/>
                <a:gd name="connsiteY8" fmla="*/ 722365 h 817108"/>
                <a:gd name="connsiteX9" fmla="*/ 489381 w 497374"/>
                <a:gd name="connsiteY9" fmla="*/ 699063 h 817108"/>
                <a:gd name="connsiteX10" fmla="*/ 302952 w 497374"/>
                <a:gd name="connsiteY10" fmla="*/ 803923 h 817108"/>
                <a:gd name="connsiteX11" fmla="*/ 291300 w 497374"/>
                <a:gd name="connsiteY11" fmla="*/ 815574 h 81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7374" h="817108">
                  <a:moveTo>
                    <a:pt x="34961" y="0"/>
                  </a:moveTo>
                  <a:cubicBezTo>
                    <a:pt x="234012" y="21360"/>
                    <a:pt x="433064" y="42720"/>
                    <a:pt x="431122" y="81557"/>
                  </a:cubicBezTo>
                  <a:cubicBezTo>
                    <a:pt x="429180" y="120394"/>
                    <a:pt x="19425" y="201952"/>
                    <a:pt x="23309" y="233021"/>
                  </a:cubicBezTo>
                  <a:cubicBezTo>
                    <a:pt x="27193" y="264090"/>
                    <a:pt x="456367" y="240788"/>
                    <a:pt x="454425" y="267974"/>
                  </a:cubicBezTo>
                  <a:cubicBezTo>
                    <a:pt x="452483" y="295160"/>
                    <a:pt x="9716" y="368950"/>
                    <a:pt x="11658" y="396136"/>
                  </a:cubicBezTo>
                  <a:cubicBezTo>
                    <a:pt x="13600" y="423322"/>
                    <a:pt x="468019" y="403903"/>
                    <a:pt x="466077" y="431089"/>
                  </a:cubicBezTo>
                  <a:cubicBezTo>
                    <a:pt x="464135" y="458275"/>
                    <a:pt x="-1936" y="535948"/>
                    <a:pt x="6" y="559250"/>
                  </a:cubicBezTo>
                  <a:cubicBezTo>
                    <a:pt x="1948" y="582552"/>
                    <a:pt x="477729" y="543716"/>
                    <a:pt x="477729" y="570902"/>
                  </a:cubicBezTo>
                  <a:cubicBezTo>
                    <a:pt x="477729" y="598088"/>
                    <a:pt x="-1936" y="701005"/>
                    <a:pt x="6" y="722365"/>
                  </a:cubicBezTo>
                  <a:cubicBezTo>
                    <a:pt x="1948" y="743725"/>
                    <a:pt x="438890" y="685470"/>
                    <a:pt x="489381" y="699063"/>
                  </a:cubicBezTo>
                  <a:cubicBezTo>
                    <a:pt x="539872" y="712656"/>
                    <a:pt x="335965" y="784505"/>
                    <a:pt x="302952" y="803923"/>
                  </a:cubicBezTo>
                  <a:cubicBezTo>
                    <a:pt x="269939" y="823341"/>
                    <a:pt x="291300" y="815574"/>
                    <a:pt x="291300" y="815574"/>
                  </a:cubicBezTo>
                </a:path>
              </a:pathLst>
            </a:cu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3333"/>
                </a:solidFill>
              </a:endParaRP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flipH="1">
              <a:off x="425279" y="2754042"/>
              <a:ext cx="180570" cy="7945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5669366" y="3936097"/>
            <a:ext cx="305569" cy="683190"/>
            <a:chOff x="411903" y="2229660"/>
            <a:chExt cx="285472" cy="603833"/>
          </a:xfrm>
        </p:grpSpPr>
        <p:sp>
          <p:nvSpPr>
            <p:cNvPr id="39" name="Freeform 38"/>
            <p:cNvSpPr/>
            <p:nvPr/>
          </p:nvSpPr>
          <p:spPr>
            <a:xfrm>
              <a:off x="411903" y="2229660"/>
              <a:ext cx="285472" cy="540272"/>
            </a:xfrm>
            <a:custGeom>
              <a:avLst/>
              <a:gdLst>
                <a:gd name="connsiteX0" fmla="*/ 34961 w 497374"/>
                <a:gd name="connsiteY0" fmla="*/ 0 h 817108"/>
                <a:gd name="connsiteX1" fmla="*/ 431122 w 497374"/>
                <a:gd name="connsiteY1" fmla="*/ 81557 h 817108"/>
                <a:gd name="connsiteX2" fmla="*/ 23309 w 497374"/>
                <a:gd name="connsiteY2" fmla="*/ 233021 h 817108"/>
                <a:gd name="connsiteX3" fmla="*/ 454425 w 497374"/>
                <a:gd name="connsiteY3" fmla="*/ 267974 h 817108"/>
                <a:gd name="connsiteX4" fmla="*/ 11658 w 497374"/>
                <a:gd name="connsiteY4" fmla="*/ 396136 h 817108"/>
                <a:gd name="connsiteX5" fmla="*/ 466077 w 497374"/>
                <a:gd name="connsiteY5" fmla="*/ 431089 h 817108"/>
                <a:gd name="connsiteX6" fmla="*/ 6 w 497374"/>
                <a:gd name="connsiteY6" fmla="*/ 559250 h 817108"/>
                <a:gd name="connsiteX7" fmla="*/ 477729 w 497374"/>
                <a:gd name="connsiteY7" fmla="*/ 570902 h 817108"/>
                <a:gd name="connsiteX8" fmla="*/ 6 w 497374"/>
                <a:gd name="connsiteY8" fmla="*/ 722365 h 817108"/>
                <a:gd name="connsiteX9" fmla="*/ 489381 w 497374"/>
                <a:gd name="connsiteY9" fmla="*/ 699063 h 817108"/>
                <a:gd name="connsiteX10" fmla="*/ 302952 w 497374"/>
                <a:gd name="connsiteY10" fmla="*/ 803923 h 817108"/>
                <a:gd name="connsiteX11" fmla="*/ 291300 w 497374"/>
                <a:gd name="connsiteY11" fmla="*/ 815574 h 81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7374" h="817108">
                  <a:moveTo>
                    <a:pt x="34961" y="0"/>
                  </a:moveTo>
                  <a:cubicBezTo>
                    <a:pt x="234012" y="21360"/>
                    <a:pt x="433064" y="42720"/>
                    <a:pt x="431122" y="81557"/>
                  </a:cubicBezTo>
                  <a:cubicBezTo>
                    <a:pt x="429180" y="120394"/>
                    <a:pt x="19425" y="201952"/>
                    <a:pt x="23309" y="233021"/>
                  </a:cubicBezTo>
                  <a:cubicBezTo>
                    <a:pt x="27193" y="264090"/>
                    <a:pt x="456367" y="240788"/>
                    <a:pt x="454425" y="267974"/>
                  </a:cubicBezTo>
                  <a:cubicBezTo>
                    <a:pt x="452483" y="295160"/>
                    <a:pt x="9716" y="368950"/>
                    <a:pt x="11658" y="396136"/>
                  </a:cubicBezTo>
                  <a:cubicBezTo>
                    <a:pt x="13600" y="423322"/>
                    <a:pt x="468019" y="403903"/>
                    <a:pt x="466077" y="431089"/>
                  </a:cubicBezTo>
                  <a:cubicBezTo>
                    <a:pt x="464135" y="458275"/>
                    <a:pt x="-1936" y="535948"/>
                    <a:pt x="6" y="559250"/>
                  </a:cubicBezTo>
                  <a:cubicBezTo>
                    <a:pt x="1948" y="582552"/>
                    <a:pt x="477729" y="543716"/>
                    <a:pt x="477729" y="570902"/>
                  </a:cubicBezTo>
                  <a:cubicBezTo>
                    <a:pt x="477729" y="598088"/>
                    <a:pt x="-1936" y="701005"/>
                    <a:pt x="6" y="722365"/>
                  </a:cubicBezTo>
                  <a:cubicBezTo>
                    <a:pt x="1948" y="743725"/>
                    <a:pt x="438890" y="685470"/>
                    <a:pt x="489381" y="699063"/>
                  </a:cubicBezTo>
                  <a:cubicBezTo>
                    <a:pt x="539872" y="712656"/>
                    <a:pt x="335965" y="784505"/>
                    <a:pt x="302952" y="803923"/>
                  </a:cubicBezTo>
                  <a:cubicBezTo>
                    <a:pt x="269939" y="823341"/>
                    <a:pt x="291300" y="815574"/>
                    <a:pt x="291300" y="815574"/>
                  </a:cubicBezTo>
                </a:path>
              </a:pathLst>
            </a:cu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3333"/>
                </a:solidFill>
              </a:endParaRP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 flipH="1">
              <a:off x="425279" y="2754042"/>
              <a:ext cx="180570" cy="7945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6265646" y="3915877"/>
            <a:ext cx="305569" cy="683190"/>
            <a:chOff x="411903" y="2229660"/>
            <a:chExt cx="285472" cy="603833"/>
          </a:xfrm>
        </p:grpSpPr>
        <p:sp>
          <p:nvSpPr>
            <p:cNvPr id="42" name="Freeform 41"/>
            <p:cNvSpPr/>
            <p:nvPr/>
          </p:nvSpPr>
          <p:spPr>
            <a:xfrm>
              <a:off x="411903" y="2229660"/>
              <a:ext cx="285472" cy="540272"/>
            </a:xfrm>
            <a:custGeom>
              <a:avLst/>
              <a:gdLst>
                <a:gd name="connsiteX0" fmla="*/ 34961 w 497374"/>
                <a:gd name="connsiteY0" fmla="*/ 0 h 817108"/>
                <a:gd name="connsiteX1" fmla="*/ 431122 w 497374"/>
                <a:gd name="connsiteY1" fmla="*/ 81557 h 817108"/>
                <a:gd name="connsiteX2" fmla="*/ 23309 w 497374"/>
                <a:gd name="connsiteY2" fmla="*/ 233021 h 817108"/>
                <a:gd name="connsiteX3" fmla="*/ 454425 w 497374"/>
                <a:gd name="connsiteY3" fmla="*/ 267974 h 817108"/>
                <a:gd name="connsiteX4" fmla="*/ 11658 w 497374"/>
                <a:gd name="connsiteY4" fmla="*/ 396136 h 817108"/>
                <a:gd name="connsiteX5" fmla="*/ 466077 w 497374"/>
                <a:gd name="connsiteY5" fmla="*/ 431089 h 817108"/>
                <a:gd name="connsiteX6" fmla="*/ 6 w 497374"/>
                <a:gd name="connsiteY6" fmla="*/ 559250 h 817108"/>
                <a:gd name="connsiteX7" fmla="*/ 477729 w 497374"/>
                <a:gd name="connsiteY7" fmla="*/ 570902 h 817108"/>
                <a:gd name="connsiteX8" fmla="*/ 6 w 497374"/>
                <a:gd name="connsiteY8" fmla="*/ 722365 h 817108"/>
                <a:gd name="connsiteX9" fmla="*/ 489381 w 497374"/>
                <a:gd name="connsiteY9" fmla="*/ 699063 h 817108"/>
                <a:gd name="connsiteX10" fmla="*/ 302952 w 497374"/>
                <a:gd name="connsiteY10" fmla="*/ 803923 h 817108"/>
                <a:gd name="connsiteX11" fmla="*/ 291300 w 497374"/>
                <a:gd name="connsiteY11" fmla="*/ 815574 h 81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7374" h="817108">
                  <a:moveTo>
                    <a:pt x="34961" y="0"/>
                  </a:moveTo>
                  <a:cubicBezTo>
                    <a:pt x="234012" y="21360"/>
                    <a:pt x="433064" y="42720"/>
                    <a:pt x="431122" y="81557"/>
                  </a:cubicBezTo>
                  <a:cubicBezTo>
                    <a:pt x="429180" y="120394"/>
                    <a:pt x="19425" y="201952"/>
                    <a:pt x="23309" y="233021"/>
                  </a:cubicBezTo>
                  <a:cubicBezTo>
                    <a:pt x="27193" y="264090"/>
                    <a:pt x="456367" y="240788"/>
                    <a:pt x="454425" y="267974"/>
                  </a:cubicBezTo>
                  <a:cubicBezTo>
                    <a:pt x="452483" y="295160"/>
                    <a:pt x="9716" y="368950"/>
                    <a:pt x="11658" y="396136"/>
                  </a:cubicBezTo>
                  <a:cubicBezTo>
                    <a:pt x="13600" y="423322"/>
                    <a:pt x="468019" y="403903"/>
                    <a:pt x="466077" y="431089"/>
                  </a:cubicBezTo>
                  <a:cubicBezTo>
                    <a:pt x="464135" y="458275"/>
                    <a:pt x="-1936" y="535948"/>
                    <a:pt x="6" y="559250"/>
                  </a:cubicBezTo>
                  <a:cubicBezTo>
                    <a:pt x="1948" y="582552"/>
                    <a:pt x="477729" y="543716"/>
                    <a:pt x="477729" y="570902"/>
                  </a:cubicBezTo>
                  <a:cubicBezTo>
                    <a:pt x="477729" y="598088"/>
                    <a:pt x="-1936" y="701005"/>
                    <a:pt x="6" y="722365"/>
                  </a:cubicBezTo>
                  <a:cubicBezTo>
                    <a:pt x="1948" y="743725"/>
                    <a:pt x="438890" y="685470"/>
                    <a:pt x="489381" y="699063"/>
                  </a:cubicBezTo>
                  <a:cubicBezTo>
                    <a:pt x="539872" y="712656"/>
                    <a:pt x="335965" y="784505"/>
                    <a:pt x="302952" y="803923"/>
                  </a:cubicBezTo>
                  <a:cubicBezTo>
                    <a:pt x="269939" y="823341"/>
                    <a:pt x="291300" y="815574"/>
                    <a:pt x="291300" y="815574"/>
                  </a:cubicBezTo>
                </a:path>
              </a:pathLst>
            </a:cu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3333"/>
                </a:solidFill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flipH="1">
              <a:off x="425279" y="2754042"/>
              <a:ext cx="180570" cy="7945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Right Brace 43"/>
          <p:cNvSpPr/>
          <p:nvPr/>
        </p:nvSpPr>
        <p:spPr>
          <a:xfrm rot="16200000">
            <a:off x="4984050" y="2430210"/>
            <a:ext cx="304474" cy="1075625"/>
          </a:xfrm>
          <a:prstGeom prst="rightBrac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33333"/>
              </a:solidFill>
            </a:endParaRPr>
          </a:p>
        </p:txBody>
      </p:sp>
      <p:sp>
        <p:nvSpPr>
          <p:cNvPr id="45" name="Right Brace 44"/>
          <p:cNvSpPr/>
          <p:nvPr/>
        </p:nvSpPr>
        <p:spPr>
          <a:xfrm rot="5400000">
            <a:off x="5019441" y="3261296"/>
            <a:ext cx="248076" cy="1118718"/>
          </a:xfrm>
          <a:prstGeom prst="rightBrace">
            <a:avLst>
              <a:gd name="adj1" fmla="val 8333"/>
              <a:gd name="adj2" fmla="val 51227"/>
            </a:avLst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33333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522928" y="1621424"/>
            <a:ext cx="210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3333"/>
                </a:solidFill>
              </a:rPr>
              <a:t>Parent Threads</a:t>
            </a:r>
            <a:endParaRPr lang="en-US" dirty="0">
              <a:solidFill>
                <a:srgbClr val="333333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935607" y="3143094"/>
            <a:ext cx="2290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3333"/>
                </a:solidFill>
              </a:rPr>
              <a:t>Child Threads</a:t>
            </a:r>
            <a:endParaRPr lang="en-US" dirty="0">
              <a:solidFill>
                <a:srgbClr val="333333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783654" y="4590994"/>
            <a:ext cx="1843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3333"/>
                </a:solidFill>
              </a:rPr>
              <a:t>Parent Threads</a:t>
            </a:r>
            <a:endParaRPr lang="en-US" dirty="0">
              <a:solidFill>
                <a:srgbClr val="333333"/>
              </a:solidFill>
            </a:endParaRPr>
          </a:p>
        </p:txBody>
      </p:sp>
      <p:sp>
        <p:nvSpPr>
          <p:cNvPr id="49" name="Content Placeholder 2"/>
          <p:cNvSpPr>
            <a:spLocks noGrp="1"/>
          </p:cNvSpPr>
          <p:nvPr>
            <p:ph idx="1"/>
          </p:nvPr>
        </p:nvSpPr>
        <p:spPr>
          <a:xfrm>
            <a:off x="261829" y="4932412"/>
            <a:ext cx="8033393" cy="1461738"/>
          </a:xfrm>
        </p:spPr>
        <p:txBody>
          <a:bodyPr>
            <a:noAutofit/>
          </a:bodyPr>
          <a:lstStyle/>
          <a:p>
            <a:r>
              <a:rPr lang="en-US" sz="1800" dirty="0" smtClean="0"/>
              <a:t>With previous GPU generations:</a:t>
            </a:r>
          </a:p>
          <a:p>
            <a:pPr lvl="1"/>
            <a:r>
              <a:rPr lang="en-US" sz="1600" dirty="0" smtClean="0"/>
              <a:t>Parent threads would be executed sequentially on the CPU</a:t>
            </a:r>
          </a:p>
          <a:p>
            <a:pPr lvl="1">
              <a:lnSpc>
                <a:spcPct val="120000"/>
              </a:lnSpc>
            </a:pPr>
            <a:r>
              <a:rPr lang="en-US" sz="1600" dirty="0" smtClean="0"/>
              <a:t>Or child threads would be executed sequentially for every thread as part of the parent kernel</a:t>
            </a:r>
          </a:p>
          <a:p>
            <a:pPr lvl="1"/>
            <a:r>
              <a:rPr lang="en-US" sz="1600" dirty="0" smtClean="0"/>
              <a:t>Or parent kernel and child kernel would be launched by the host, and there would be the overhead of communication between the host and the device</a:t>
            </a:r>
          </a:p>
        </p:txBody>
      </p:sp>
    </p:spTree>
    <p:extLst>
      <p:ext uri="{BB962C8B-B14F-4D97-AF65-F5344CB8AC3E}">
        <p14:creationId xmlns:p14="http://schemas.microsoft.com/office/powerpoint/2010/main" val="3328803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215" y="128030"/>
            <a:ext cx="7467600" cy="859738"/>
          </a:xfrm>
        </p:spPr>
        <p:txBody>
          <a:bodyPr/>
          <a:lstStyle/>
          <a:p>
            <a:r>
              <a:rPr lang="en-US" dirty="0" smtClean="0"/>
              <a:t>DYNAMIC PARALLELISM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FBAF-9941-304C-ABC8-C884F29958BC}" type="slidenum">
              <a:rPr lang="en-US" smtClean="0"/>
              <a:t>12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816015" y="1872360"/>
            <a:ext cx="4571999" cy="1545475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3481342"/>
              </p:ext>
            </p:extLst>
          </p:nvPr>
        </p:nvGraphicFramePr>
        <p:xfrm>
          <a:off x="2278494" y="2179806"/>
          <a:ext cx="445848" cy="10972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45848"/>
              </a:tblGrid>
              <a:tr h="1954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9548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54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7439716"/>
              </p:ext>
            </p:extLst>
          </p:nvPr>
        </p:nvGraphicFramePr>
        <p:xfrm>
          <a:off x="5410599" y="2179806"/>
          <a:ext cx="445848" cy="10972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45848"/>
              </a:tblGrid>
              <a:tr h="1954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954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954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4817046"/>
              </p:ext>
            </p:extLst>
          </p:nvPr>
        </p:nvGraphicFramePr>
        <p:xfrm>
          <a:off x="2888896" y="2179806"/>
          <a:ext cx="445848" cy="10972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45848"/>
              </a:tblGrid>
              <a:tr h="1954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954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954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003337" y="2628511"/>
            <a:ext cx="617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333333"/>
                </a:solidFill>
              </a:rPr>
              <a:t>. . .</a:t>
            </a:r>
            <a:endParaRPr lang="en-US" sz="2000" b="1" dirty="0">
              <a:solidFill>
                <a:srgbClr val="333333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01217" y="1872360"/>
            <a:ext cx="3569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333333"/>
                </a:solidFill>
              </a:rPr>
              <a:t>Stream Queues - Ordered queues of grids</a:t>
            </a:r>
            <a:endParaRPr lang="en-US" sz="1200" dirty="0">
              <a:solidFill>
                <a:srgbClr val="333333"/>
              </a:solidFill>
            </a:endParaRPr>
          </a:p>
        </p:txBody>
      </p:sp>
      <p:sp>
        <p:nvSpPr>
          <p:cNvPr id="11" name="Round Same Side Corner Rectangle 10"/>
          <p:cNvSpPr/>
          <p:nvPr/>
        </p:nvSpPr>
        <p:spPr>
          <a:xfrm>
            <a:off x="2793431" y="3744051"/>
            <a:ext cx="2617168" cy="523495"/>
          </a:xfrm>
          <a:prstGeom prst="round2SameRect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rgbClr val="333333"/>
                </a:solidFill>
              </a:rPr>
              <a:t>GRID MANAGEMENT UNITS</a:t>
            </a:r>
          </a:p>
          <a:p>
            <a:pPr algn="ctr"/>
            <a:r>
              <a:rPr lang="en-US" sz="1100" dirty="0" smtClean="0">
                <a:solidFill>
                  <a:srgbClr val="333333"/>
                </a:solidFill>
              </a:rPr>
              <a:t>Pending &amp; suspended grids</a:t>
            </a:r>
            <a:endParaRPr lang="en-US" sz="1100" dirty="0">
              <a:solidFill>
                <a:srgbClr val="333333"/>
              </a:solidFill>
            </a:endParaRPr>
          </a:p>
        </p:txBody>
      </p:sp>
      <p:pic>
        <p:nvPicPr>
          <p:cNvPr id="12" name="Picture 11" descr="BU0052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712" y="4707856"/>
            <a:ext cx="868089" cy="77568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96991" y="4707856"/>
            <a:ext cx="12060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333333"/>
                </a:solidFill>
              </a:rPr>
              <a:t>Work Distributor</a:t>
            </a:r>
            <a:endParaRPr lang="en-US" sz="1100" dirty="0">
              <a:solidFill>
                <a:srgbClr val="333333"/>
              </a:solidFill>
            </a:endParaRPr>
          </a:p>
        </p:txBody>
      </p:sp>
      <p:sp>
        <p:nvSpPr>
          <p:cNvPr id="14" name="Snip Same Side Corner Rectangle 13"/>
          <p:cNvSpPr/>
          <p:nvPr/>
        </p:nvSpPr>
        <p:spPr>
          <a:xfrm>
            <a:off x="2656140" y="4938688"/>
            <a:ext cx="840925" cy="369022"/>
          </a:xfrm>
          <a:prstGeom prst="snip2SameRect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32 Active Grids</a:t>
            </a:r>
            <a:endParaRPr lang="en-US" sz="1100" dirty="0"/>
          </a:p>
        </p:txBody>
      </p:sp>
      <p:sp>
        <p:nvSpPr>
          <p:cNvPr id="15" name="Snip Diagonal Corner Rectangle 14"/>
          <p:cNvSpPr/>
          <p:nvPr/>
        </p:nvSpPr>
        <p:spPr>
          <a:xfrm>
            <a:off x="2733723" y="6031124"/>
            <a:ext cx="763342" cy="472004"/>
          </a:xfrm>
          <a:prstGeom prst="snip2DiagRect">
            <a:avLst>
              <a:gd name="adj1" fmla="val 50000"/>
              <a:gd name="adj2" fmla="val 5000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S</a:t>
            </a:r>
            <a:r>
              <a:rPr lang="en-US" sz="1200" dirty="0" smtClean="0"/>
              <a:t>MX</a:t>
            </a:r>
            <a:endParaRPr lang="en-US" sz="1200" dirty="0"/>
          </a:p>
        </p:txBody>
      </p:sp>
      <p:sp>
        <p:nvSpPr>
          <p:cNvPr id="16" name="Snip Diagonal Corner Rectangle 15"/>
          <p:cNvSpPr/>
          <p:nvPr/>
        </p:nvSpPr>
        <p:spPr>
          <a:xfrm>
            <a:off x="3531745" y="6031124"/>
            <a:ext cx="880213" cy="472004"/>
          </a:xfrm>
          <a:prstGeom prst="snip2DiagRect">
            <a:avLst>
              <a:gd name="adj1" fmla="val 50000"/>
              <a:gd name="adj2" fmla="val 5000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S</a:t>
            </a:r>
            <a:r>
              <a:rPr lang="en-US" sz="1200" dirty="0" smtClean="0"/>
              <a:t>MX</a:t>
            </a:r>
            <a:endParaRPr lang="en-US" sz="1200" dirty="0"/>
          </a:p>
        </p:txBody>
      </p:sp>
      <p:sp>
        <p:nvSpPr>
          <p:cNvPr id="17" name="Snip Diagonal Corner Rectangle 16"/>
          <p:cNvSpPr/>
          <p:nvPr/>
        </p:nvSpPr>
        <p:spPr>
          <a:xfrm>
            <a:off x="4903149" y="6031124"/>
            <a:ext cx="800068" cy="472004"/>
          </a:xfrm>
          <a:prstGeom prst="snip2DiagRect">
            <a:avLst>
              <a:gd name="adj1" fmla="val 50000"/>
              <a:gd name="adj2" fmla="val 5000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S</a:t>
            </a:r>
            <a:r>
              <a:rPr lang="en-US" sz="1200" dirty="0" smtClean="0"/>
              <a:t>MX</a:t>
            </a:r>
            <a:endParaRPr lang="en-US" sz="1200" dirty="0"/>
          </a:p>
        </p:txBody>
      </p:sp>
      <p:sp>
        <p:nvSpPr>
          <p:cNvPr id="18" name="Down Arrow 17"/>
          <p:cNvSpPr/>
          <p:nvPr/>
        </p:nvSpPr>
        <p:spPr>
          <a:xfrm>
            <a:off x="4246866" y="4366238"/>
            <a:ext cx="165092" cy="296842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Up Arrow 18"/>
          <p:cNvSpPr/>
          <p:nvPr/>
        </p:nvSpPr>
        <p:spPr>
          <a:xfrm>
            <a:off x="3780592" y="4357656"/>
            <a:ext cx="188422" cy="274621"/>
          </a:xfrm>
          <a:prstGeom prst="upArrow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>
            <a:endCxn id="15" idx="3"/>
          </p:cNvCxnSpPr>
          <p:nvPr/>
        </p:nvCxnSpPr>
        <p:spPr>
          <a:xfrm flipH="1">
            <a:off x="3115394" y="5483541"/>
            <a:ext cx="587614" cy="547583"/>
          </a:xfrm>
          <a:prstGeom prst="straightConnector1">
            <a:avLst/>
          </a:prstGeom>
          <a:ln>
            <a:tailEnd type="arrow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866401" y="5500705"/>
            <a:ext cx="0" cy="461765"/>
          </a:xfrm>
          <a:prstGeom prst="straightConnector1">
            <a:avLst/>
          </a:prstGeom>
          <a:ln>
            <a:tailEnd type="arrow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312249" y="5483541"/>
            <a:ext cx="798022" cy="461765"/>
          </a:xfrm>
          <a:prstGeom prst="straightConnector1">
            <a:avLst/>
          </a:prstGeom>
          <a:ln>
            <a:tailEnd type="arrow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sp>
        <p:nvSpPr>
          <p:cNvPr id="23" name="TextBox 22"/>
          <p:cNvSpPr txBox="1"/>
          <p:nvPr/>
        </p:nvSpPr>
        <p:spPr>
          <a:xfrm>
            <a:off x="4411958" y="6025463"/>
            <a:ext cx="617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333333"/>
                </a:solidFill>
              </a:rPr>
              <a:t>. . .</a:t>
            </a:r>
            <a:endParaRPr lang="en-US" sz="2000" b="1" dirty="0">
              <a:solidFill>
                <a:srgbClr val="333333"/>
              </a:solidFill>
            </a:endParaRPr>
          </a:p>
        </p:txBody>
      </p:sp>
      <p:cxnSp>
        <p:nvCxnSpPr>
          <p:cNvPr id="24" name="Elbow Connector 23"/>
          <p:cNvCxnSpPr>
            <a:stCxn id="15" idx="2"/>
            <a:endCxn id="11" idx="2"/>
          </p:cNvCxnSpPr>
          <p:nvPr/>
        </p:nvCxnSpPr>
        <p:spPr>
          <a:xfrm rot="10800000" flipH="1">
            <a:off x="2733723" y="4005800"/>
            <a:ext cx="59708" cy="2261327"/>
          </a:xfrm>
          <a:prstGeom prst="bentConnector3">
            <a:avLst>
              <a:gd name="adj1" fmla="val -382863"/>
            </a:avLst>
          </a:prstGeom>
          <a:ln>
            <a:tailEnd type="arrow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25" name="Straight Arrow Connector 24"/>
          <p:cNvCxnSpPr>
            <a:stCxn id="5" idx="2"/>
            <a:endCxn id="11" idx="3"/>
          </p:cNvCxnSpPr>
          <p:nvPr/>
        </p:nvCxnSpPr>
        <p:spPr>
          <a:xfrm>
            <a:off x="4102015" y="3417835"/>
            <a:ext cx="0" cy="326216"/>
          </a:xfrm>
          <a:prstGeom prst="straightConnector1">
            <a:avLst/>
          </a:prstGeom>
          <a:ln>
            <a:tailEnd type="arrow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sp>
        <p:nvSpPr>
          <p:cNvPr id="26" name="TextBox 25"/>
          <p:cNvSpPr txBox="1"/>
          <p:nvPr/>
        </p:nvSpPr>
        <p:spPr>
          <a:xfrm>
            <a:off x="4449547" y="4347378"/>
            <a:ext cx="10391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333333"/>
                </a:solidFill>
              </a:rPr>
              <a:t>Dispatch Grid</a:t>
            </a:r>
            <a:endParaRPr lang="en-US" sz="1100" dirty="0">
              <a:solidFill>
                <a:srgbClr val="333333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67100" y="4388131"/>
            <a:ext cx="10706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333333"/>
                </a:solidFill>
              </a:rPr>
              <a:t>Pausing Grids</a:t>
            </a:r>
            <a:endParaRPr lang="en-US" sz="1100" dirty="0">
              <a:solidFill>
                <a:srgbClr val="333333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73153" y="4113609"/>
            <a:ext cx="400110" cy="184886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400" dirty="0" smtClean="0">
                <a:solidFill>
                  <a:srgbClr val="333333"/>
                </a:solidFill>
              </a:rPr>
              <a:t>Device Kernel Launch</a:t>
            </a:r>
            <a:endParaRPr lang="en-US" sz="1400" dirty="0">
              <a:solidFill>
                <a:srgbClr val="333333"/>
              </a:solidFill>
            </a:endParaRPr>
          </a:p>
        </p:txBody>
      </p:sp>
      <p:sp>
        <p:nvSpPr>
          <p:cNvPr id="37" name="Content Placeholder 2"/>
          <p:cNvSpPr>
            <a:spLocks noGrp="1"/>
          </p:cNvSpPr>
          <p:nvPr>
            <p:ph idx="1"/>
          </p:nvPr>
        </p:nvSpPr>
        <p:spPr>
          <a:xfrm>
            <a:off x="258594" y="987768"/>
            <a:ext cx="7577221" cy="112288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Grid Management Unit allows:</a:t>
            </a:r>
          </a:p>
          <a:p>
            <a:pPr lvl="1"/>
            <a:r>
              <a:rPr lang="en-US" sz="2000" dirty="0" smtClean="0"/>
              <a:t>Nested </a:t>
            </a:r>
            <a:r>
              <a:rPr lang="en-US" sz="2000" dirty="0"/>
              <a:t>k</a:t>
            </a:r>
            <a:r>
              <a:rPr lang="en-US" sz="2000" dirty="0" smtClean="0"/>
              <a:t>ernel launch</a:t>
            </a:r>
          </a:p>
        </p:txBody>
      </p:sp>
    </p:spTree>
    <p:extLst>
      <p:ext uri="{BB962C8B-B14F-4D97-AF65-F5344CB8AC3E}">
        <p14:creationId xmlns:p14="http://schemas.microsoft.com/office/powerpoint/2010/main" val="2489372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5449"/>
            <a:ext cx="6899819" cy="859738"/>
          </a:xfrm>
        </p:spPr>
        <p:txBody>
          <a:bodyPr/>
          <a:lstStyle/>
          <a:p>
            <a:r>
              <a:rPr lang="en-US" dirty="0" smtClean="0"/>
              <a:t>HYPER-Q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5188"/>
            <a:ext cx="7696200" cy="3278661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Multiple kernels running simultaneously</a:t>
            </a:r>
          </a:p>
          <a:p>
            <a:r>
              <a:rPr lang="en-US" dirty="0" smtClean="0"/>
              <a:t>Multiple streams running</a:t>
            </a:r>
          </a:p>
          <a:p>
            <a:pPr lvl="1"/>
            <a:r>
              <a:rPr lang="en-US" dirty="0" smtClean="0"/>
              <a:t>The dispatch of kernels on </a:t>
            </a:r>
            <a:r>
              <a:rPr lang="en-US" b="1" i="1" dirty="0"/>
              <a:t>s</a:t>
            </a:r>
            <a:r>
              <a:rPr lang="en-US" b="1" i="1" dirty="0" smtClean="0"/>
              <a:t>tream </a:t>
            </a:r>
            <a:r>
              <a:rPr lang="en-US" b="1" i="1" dirty="0" err="1" smtClean="0"/>
              <a:t>i</a:t>
            </a:r>
            <a:r>
              <a:rPr lang="en-US" b="1" dirty="0" smtClean="0"/>
              <a:t> </a:t>
            </a:r>
            <a:r>
              <a:rPr lang="en-US" dirty="0" smtClean="0"/>
              <a:t>will not depend on the execution of the kernel on </a:t>
            </a:r>
            <a:r>
              <a:rPr lang="en-US" b="1" i="1" dirty="0" smtClean="0"/>
              <a:t>stream </a:t>
            </a:r>
            <a:r>
              <a:rPr lang="en-US" i="1" dirty="0" smtClean="0"/>
              <a:t>j</a:t>
            </a:r>
          </a:p>
          <a:p>
            <a:pPr lvl="1"/>
            <a:r>
              <a:rPr lang="en-US" dirty="0" smtClean="0"/>
              <a:t>If there are enough resources to execute both kernels:</a:t>
            </a:r>
          </a:p>
          <a:p>
            <a:pPr lvl="2"/>
            <a:r>
              <a:rPr lang="en-US" dirty="0" smtClean="0"/>
              <a:t>Execution of kernels will overlap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FBAF-9941-304C-ABC8-C884F29958BC}" type="slidenum">
              <a:rPr lang="en-US" smtClean="0"/>
              <a:t>13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465068" y="4490855"/>
            <a:ext cx="1390353" cy="35158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333333"/>
                </a:solidFill>
              </a:rPr>
              <a:t>Kernel 0</a:t>
            </a:r>
            <a:endParaRPr lang="en-US" dirty="0">
              <a:solidFill>
                <a:srgbClr val="33333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375448" y="4490855"/>
            <a:ext cx="1280243" cy="37174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333333"/>
                </a:solidFill>
              </a:rPr>
              <a:t>Kernel 1</a:t>
            </a:r>
            <a:endParaRPr lang="en-US" dirty="0">
              <a:solidFill>
                <a:srgbClr val="333333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020932" y="4511015"/>
            <a:ext cx="1345240" cy="33142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333333"/>
                </a:solidFill>
              </a:rPr>
              <a:t>Kernel 31</a:t>
            </a:r>
            <a:endParaRPr lang="en-US" dirty="0">
              <a:solidFill>
                <a:srgbClr val="333333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5105" y="4622232"/>
            <a:ext cx="665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 smtClean="0">
                <a:solidFill>
                  <a:srgbClr val="333333"/>
                </a:solidFill>
              </a:rPr>
              <a:t>…</a:t>
            </a:r>
            <a:endParaRPr lang="en-US" dirty="0">
              <a:solidFill>
                <a:srgbClr val="333333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250078" y="4692214"/>
            <a:ext cx="0" cy="11767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93444" y="4607882"/>
            <a:ext cx="461665" cy="118785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 smtClean="0">
                <a:solidFill>
                  <a:srgbClr val="333333"/>
                </a:solidFill>
              </a:rPr>
              <a:t>Execution</a:t>
            </a:r>
            <a:endParaRPr lang="en-US" dirty="0">
              <a:solidFill>
                <a:srgbClr val="333333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064076" y="4623372"/>
            <a:ext cx="0" cy="1212622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003348" y="4607882"/>
            <a:ext cx="0" cy="1212622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740649" y="4603274"/>
            <a:ext cx="0" cy="1212622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629475" y="4583114"/>
            <a:ext cx="0" cy="1212622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676931" y="5933365"/>
            <a:ext cx="1178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333333"/>
                </a:solidFill>
              </a:rPr>
              <a:t>Stream 0</a:t>
            </a:r>
            <a:endParaRPr lang="en-US" b="1" i="1" dirty="0">
              <a:solidFill>
                <a:srgbClr val="333333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02103" y="5933365"/>
            <a:ext cx="1153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333333"/>
                </a:solidFill>
              </a:rPr>
              <a:t>Stream 1</a:t>
            </a:r>
            <a:endParaRPr lang="en-US" b="1" i="1" dirty="0">
              <a:solidFill>
                <a:srgbClr val="333333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81535" y="5941441"/>
            <a:ext cx="1484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333333"/>
                </a:solidFill>
              </a:rPr>
              <a:t>Stream 31</a:t>
            </a:r>
            <a:endParaRPr lang="en-US" b="1" i="1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454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333333"/>
                </a:solidFill>
              </a:rPr>
              <a:t>Motivation</a:t>
            </a:r>
          </a:p>
          <a:p>
            <a:r>
              <a:rPr lang="en-US" dirty="0"/>
              <a:t>Background</a:t>
            </a:r>
          </a:p>
          <a:p>
            <a:r>
              <a:rPr lang="en-US" b="1" dirty="0" smtClean="0"/>
              <a:t>Related </a:t>
            </a:r>
            <a:r>
              <a:rPr lang="en-US" b="1" dirty="0"/>
              <a:t>Work</a:t>
            </a:r>
          </a:p>
          <a:p>
            <a:r>
              <a:rPr lang="en-US" dirty="0">
                <a:solidFill>
                  <a:srgbClr val="D9D9D9"/>
                </a:solidFill>
              </a:rPr>
              <a:t>Characterization of Advanced Parallel Features</a:t>
            </a:r>
          </a:p>
          <a:p>
            <a:r>
              <a:rPr lang="en-US" dirty="0">
                <a:solidFill>
                  <a:srgbClr val="D9D9D9"/>
                </a:solidFill>
              </a:rPr>
              <a:t>Exploitation of Advanced Parallel Features</a:t>
            </a:r>
          </a:p>
          <a:p>
            <a:r>
              <a:rPr lang="en-US" dirty="0">
                <a:solidFill>
                  <a:srgbClr val="D9D9D9"/>
                </a:solidFill>
              </a:rPr>
              <a:t>Real-World </a:t>
            </a:r>
            <a:r>
              <a:rPr lang="en-US" dirty="0" smtClean="0">
                <a:solidFill>
                  <a:srgbClr val="D9D9D9"/>
                </a:solidFill>
              </a:rPr>
              <a:t>Applications</a:t>
            </a:r>
            <a:endParaRPr lang="en-US" dirty="0">
              <a:solidFill>
                <a:srgbClr val="D9D9D9"/>
              </a:solidFill>
            </a:endParaRPr>
          </a:p>
          <a:p>
            <a:r>
              <a:rPr lang="en-US" dirty="0" smtClean="0">
                <a:solidFill>
                  <a:srgbClr val="D9D9D9"/>
                </a:solidFill>
              </a:rPr>
              <a:t>Conclusions and Future </a:t>
            </a:r>
            <a:r>
              <a:rPr lang="en-US" dirty="0">
                <a:solidFill>
                  <a:srgbClr val="D9D9D9"/>
                </a:solidFill>
              </a:rPr>
              <a:t>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FBAF-9941-304C-ABC8-C884F29958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471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17637"/>
            <a:ext cx="7984011" cy="4821864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Nested Parallelism</a:t>
            </a:r>
          </a:p>
          <a:p>
            <a:pPr lvl="1"/>
            <a:r>
              <a:rPr lang="en-US" sz="2000" dirty="0" smtClean="0"/>
              <a:t>Di Marco et al. [SPIE 2013]: </a:t>
            </a:r>
            <a:r>
              <a:rPr lang="en-US" sz="2000" dirty="0"/>
              <a:t>Performance impact of dynamic parallelism on different clustering algorithms </a:t>
            </a:r>
          </a:p>
          <a:p>
            <a:pPr lvl="1"/>
            <a:r>
              <a:rPr lang="en-US" sz="2000" dirty="0" smtClean="0"/>
              <a:t>Wang et al. [IISWC 2014]: </a:t>
            </a:r>
            <a:r>
              <a:rPr lang="en-US" sz="2000" dirty="0"/>
              <a:t>Characterization and analysis of dynamic parallelism in </a:t>
            </a:r>
            <a:r>
              <a:rPr lang="en-US" sz="2000" dirty="0" smtClean="0"/>
              <a:t>unstructured GPU applications </a:t>
            </a:r>
            <a:endParaRPr lang="en-US" sz="2000" dirty="0"/>
          </a:p>
          <a:p>
            <a:pPr lvl="1">
              <a:lnSpc>
                <a:spcPct val="120000"/>
              </a:lnSpc>
            </a:pPr>
            <a:r>
              <a:rPr lang="en-US" sz="2000" dirty="0" smtClean="0"/>
              <a:t>Wang et al. [ISCA 2015]: </a:t>
            </a:r>
            <a:r>
              <a:rPr lang="en-US" sz="2000" dirty="0"/>
              <a:t>Dynamic thread block launch: a lightweight execution mechanism to support irregular applications on </a:t>
            </a:r>
            <a:r>
              <a:rPr lang="en-US" sz="2000" dirty="0" smtClean="0"/>
              <a:t>GPUs</a:t>
            </a:r>
            <a:endParaRPr lang="en-US" sz="2000" dirty="0"/>
          </a:p>
          <a:p>
            <a:pPr lvl="1"/>
            <a:r>
              <a:rPr lang="en-US" sz="2000" dirty="0" smtClean="0"/>
              <a:t>Yang et al. [JCST 2015]: CUDA-NP: </a:t>
            </a:r>
            <a:r>
              <a:rPr lang="en-US" sz="2000" dirty="0"/>
              <a:t>Realizing nested </a:t>
            </a:r>
            <a:r>
              <a:rPr lang="en-US" sz="2000" dirty="0" smtClean="0"/>
              <a:t>thread-level </a:t>
            </a:r>
            <a:r>
              <a:rPr lang="en-US" sz="2000" dirty="0"/>
              <a:t>parallelism in </a:t>
            </a:r>
            <a:r>
              <a:rPr lang="en-US" sz="2000" dirty="0" smtClean="0"/>
              <a:t>GPGPU applications</a:t>
            </a:r>
          </a:p>
          <a:p>
            <a:pPr lvl="1"/>
            <a:r>
              <a:rPr lang="en-US" sz="2000" dirty="0" smtClean="0"/>
              <a:t>Zhang et al. [IA3 2015]: </a:t>
            </a:r>
            <a:r>
              <a:rPr lang="en-US" sz="2000" dirty="0"/>
              <a:t>Dynamic parallelism for simple and efficient </a:t>
            </a:r>
            <a:r>
              <a:rPr lang="en-US" sz="2000" dirty="0" smtClean="0"/>
              <a:t>GPU </a:t>
            </a:r>
            <a:r>
              <a:rPr lang="en-US" sz="2000" dirty="0"/>
              <a:t>graph algorithms </a:t>
            </a:r>
            <a:endParaRPr lang="en-US" sz="2000" dirty="0" smtClean="0"/>
          </a:p>
          <a:p>
            <a:pPr lvl="1"/>
            <a:r>
              <a:rPr lang="en-US" sz="2000" dirty="0" smtClean="0"/>
              <a:t>Li et al. [ICCP 2015]: </a:t>
            </a:r>
            <a:r>
              <a:rPr lang="en-US" sz="2000" dirty="0"/>
              <a:t>Nested parallelism on </a:t>
            </a:r>
            <a:r>
              <a:rPr lang="en-US" sz="2000" dirty="0" smtClean="0"/>
              <a:t>GPU: </a:t>
            </a:r>
            <a:r>
              <a:rPr lang="en-US" sz="2000" dirty="0"/>
              <a:t>Exploring parallelization templates for irregular loops and recursive computations </a:t>
            </a:r>
          </a:p>
          <a:p>
            <a:pPr lvl="1"/>
            <a:r>
              <a:rPr lang="en-US" sz="2000" dirty="0" smtClean="0"/>
              <a:t>Wang et al. [GTC 2016]: </a:t>
            </a:r>
            <a:r>
              <a:rPr lang="en-US" sz="1800" dirty="0"/>
              <a:t>Exploring dynamic parallelism for irregular </a:t>
            </a:r>
            <a:r>
              <a:rPr lang="en-US" sz="1800" dirty="0" smtClean="0"/>
              <a:t>applications </a:t>
            </a:r>
            <a:r>
              <a:rPr lang="en-US" sz="1800" dirty="0"/>
              <a:t>on </a:t>
            </a:r>
            <a:r>
              <a:rPr lang="en-US" sz="1800" dirty="0" smtClean="0"/>
              <a:t>GPUs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FBAF-9941-304C-ABC8-C884F29958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637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Concurrent Kernel Execution</a:t>
            </a:r>
          </a:p>
          <a:p>
            <a:pPr lvl="1"/>
            <a:r>
              <a:rPr lang="en-US" dirty="0" smtClean="0"/>
              <a:t>Wang et. al. [HPCS 2011]: </a:t>
            </a:r>
            <a:r>
              <a:rPr lang="en-US" dirty="0"/>
              <a:t>Exploiting concurrent kernel execution on graphic processing units </a:t>
            </a:r>
          </a:p>
          <a:p>
            <a:pPr lvl="1"/>
            <a:r>
              <a:rPr lang="en-US" dirty="0" err="1" smtClean="0"/>
              <a:t>Wende</a:t>
            </a:r>
            <a:r>
              <a:rPr lang="en-US" dirty="0" smtClean="0"/>
              <a:t> et al. [SAAHPC 2012]: </a:t>
            </a:r>
            <a:r>
              <a:rPr lang="en-US" dirty="0"/>
              <a:t>On improving the performance of multi-threaded </a:t>
            </a:r>
            <a:r>
              <a:rPr lang="en-US" dirty="0" smtClean="0"/>
              <a:t>CUDA applications </a:t>
            </a:r>
            <a:r>
              <a:rPr lang="en-US" dirty="0"/>
              <a:t>with concurrent kernel execution by kernel </a:t>
            </a:r>
            <a:r>
              <a:rPr lang="en-US" dirty="0" smtClean="0"/>
              <a:t>reordering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Gregg et al. [</a:t>
            </a:r>
            <a:r>
              <a:rPr lang="en-US" dirty="0" err="1" smtClean="0"/>
              <a:t>HotPar</a:t>
            </a:r>
            <a:r>
              <a:rPr lang="en-US" dirty="0" smtClean="0"/>
              <a:t> 2012]: Fine</a:t>
            </a:r>
            <a:r>
              <a:rPr lang="en-US" dirty="0"/>
              <a:t>-grained resource sharing for </a:t>
            </a:r>
            <a:r>
              <a:rPr lang="en-US" dirty="0" smtClean="0"/>
              <a:t>concurrent GPGPU kernels</a:t>
            </a:r>
          </a:p>
          <a:p>
            <a:pPr lvl="1"/>
            <a:r>
              <a:rPr lang="en-US" dirty="0" smtClean="0"/>
              <a:t>Jog et al. [GPGPU 2014]: </a:t>
            </a:r>
            <a:r>
              <a:rPr lang="en-US" dirty="0"/>
              <a:t>Application-aware memory system for fair and efficient execution of concurrent </a:t>
            </a:r>
            <a:r>
              <a:rPr lang="en-US" dirty="0" smtClean="0"/>
              <a:t>GPGPU applications</a:t>
            </a:r>
          </a:p>
          <a:p>
            <a:pPr lvl="1"/>
            <a:r>
              <a:rPr lang="en-US" dirty="0" err="1" smtClean="0"/>
              <a:t>Luley</a:t>
            </a:r>
            <a:r>
              <a:rPr lang="en-US" dirty="0" smtClean="0"/>
              <a:t> et al. [IPDPSW 2016]: </a:t>
            </a:r>
            <a:r>
              <a:rPr lang="en-US" dirty="0"/>
              <a:t>Effective utilization of </a:t>
            </a:r>
            <a:r>
              <a:rPr lang="en-US" dirty="0" smtClean="0"/>
              <a:t>CUDA Hyper-Q </a:t>
            </a:r>
            <a:r>
              <a:rPr lang="en-US" dirty="0"/>
              <a:t>for improved power and </a:t>
            </a:r>
            <a:r>
              <a:rPr lang="en-US" dirty="0" smtClean="0"/>
              <a:t>performance efficiency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FBAF-9941-304C-ABC8-C884F29958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784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333333"/>
                </a:solidFill>
              </a:rPr>
              <a:t>Motivation</a:t>
            </a:r>
          </a:p>
          <a:p>
            <a:r>
              <a:rPr lang="en-US" dirty="0"/>
              <a:t>Background</a:t>
            </a:r>
          </a:p>
          <a:p>
            <a:r>
              <a:rPr lang="en-US" dirty="0"/>
              <a:t>Related Work</a:t>
            </a:r>
          </a:p>
          <a:p>
            <a:r>
              <a:rPr lang="en-US" dirty="0"/>
              <a:t>Characterization of Advanced Parallel Features</a:t>
            </a:r>
          </a:p>
          <a:p>
            <a:r>
              <a:rPr lang="en-US" dirty="0">
                <a:solidFill>
                  <a:srgbClr val="D9D9D9"/>
                </a:solidFill>
              </a:rPr>
              <a:t>Exploitation of Advanced Parallel Features</a:t>
            </a:r>
          </a:p>
          <a:p>
            <a:r>
              <a:rPr lang="en-US" dirty="0">
                <a:solidFill>
                  <a:srgbClr val="D9D9D9"/>
                </a:solidFill>
              </a:rPr>
              <a:t>Real-World </a:t>
            </a:r>
            <a:r>
              <a:rPr lang="en-US" dirty="0" smtClean="0">
                <a:solidFill>
                  <a:srgbClr val="D9D9D9"/>
                </a:solidFill>
              </a:rPr>
              <a:t>Applications</a:t>
            </a:r>
            <a:endParaRPr lang="en-US" dirty="0">
              <a:solidFill>
                <a:srgbClr val="D9D9D9"/>
              </a:solidFill>
            </a:endParaRPr>
          </a:p>
          <a:p>
            <a:r>
              <a:rPr lang="en-US" dirty="0" smtClean="0">
                <a:solidFill>
                  <a:srgbClr val="D9D9D9"/>
                </a:solidFill>
              </a:rPr>
              <a:t>Conclusions and Future </a:t>
            </a:r>
            <a:r>
              <a:rPr lang="en-US" dirty="0">
                <a:solidFill>
                  <a:srgbClr val="D9D9D9"/>
                </a:solidFill>
              </a:rPr>
              <a:t>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FBAF-9941-304C-ABC8-C884F29958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425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7898"/>
            <a:ext cx="7467600" cy="1042301"/>
          </a:xfrm>
        </p:spPr>
        <p:txBody>
          <a:bodyPr/>
          <a:lstStyle/>
          <a:p>
            <a:r>
              <a:rPr lang="en-US" dirty="0"/>
              <a:t>CHARACTERIZATION  OF </a:t>
            </a:r>
            <a:r>
              <a:rPr lang="en-US" dirty="0" smtClean="0"/>
              <a:t>NESTED PARALLELISM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Control flow instructions</a:t>
            </a:r>
          </a:p>
          <a:p>
            <a:pPr lvl="1"/>
            <a:r>
              <a:rPr lang="en-US" dirty="0" smtClean="0"/>
              <a:t>Special emphasis in: control flow dependent-loops</a:t>
            </a:r>
          </a:p>
          <a:p>
            <a:pPr lvl="1"/>
            <a:r>
              <a:rPr lang="en-US" dirty="0" smtClean="0"/>
              <a:t>On-the-fly characterization:</a:t>
            </a:r>
          </a:p>
          <a:p>
            <a:pPr lvl="2"/>
            <a:r>
              <a:rPr lang="en-US" dirty="0" err="1" smtClean="0"/>
              <a:t>instExec</a:t>
            </a:r>
            <a:r>
              <a:rPr lang="en-US" dirty="0" smtClean="0"/>
              <a:t>: Instructions Executed [</a:t>
            </a:r>
            <a:r>
              <a:rPr lang="en-US" dirty="0" err="1" smtClean="0"/>
              <a:t>nvprof</a:t>
            </a:r>
            <a:r>
              <a:rPr lang="en-US" dirty="0" smtClean="0"/>
              <a:t>]</a:t>
            </a:r>
          </a:p>
          <a:p>
            <a:pPr lvl="2"/>
            <a:r>
              <a:rPr lang="en-US" dirty="0" err="1" smtClean="0"/>
              <a:t>warpDivEff</a:t>
            </a:r>
            <a:r>
              <a:rPr lang="en-US" dirty="0" smtClean="0"/>
              <a:t>: Warp Divergence Efficiency [</a:t>
            </a:r>
            <a:r>
              <a:rPr lang="en-US" dirty="0" err="1" smtClean="0"/>
              <a:t>nvprof</a:t>
            </a:r>
            <a:r>
              <a:rPr lang="en-US" dirty="0" smtClean="0"/>
              <a:t>]</a:t>
            </a:r>
          </a:p>
          <a:p>
            <a:pPr lvl="2"/>
            <a:r>
              <a:rPr lang="en-US" dirty="0" err="1" smtClean="0"/>
              <a:t>cfDependentNestedLoop</a:t>
            </a:r>
            <a:r>
              <a:rPr lang="en-US" dirty="0" smtClean="0"/>
              <a:t>: Control Flow Dependent Nested Loop [SASSI]</a:t>
            </a:r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FBAF-9941-304C-ABC8-C884F29958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852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7239"/>
            <a:ext cx="7467600" cy="1378570"/>
          </a:xfrm>
        </p:spPr>
        <p:txBody>
          <a:bodyPr/>
          <a:lstStyle/>
          <a:p>
            <a:r>
              <a:rPr lang="en-US" dirty="0"/>
              <a:t>CHARACTERIZATION  OF </a:t>
            </a:r>
            <a:r>
              <a:rPr lang="en-US" dirty="0" smtClean="0"/>
              <a:t>NESTED PARALLELISM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76942" cy="45259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We define and evaluate the following metrics:</a:t>
            </a:r>
          </a:p>
          <a:p>
            <a:pPr lvl="1"/>
            <a:r>
              <a:rPr lang="en-US" sz="2800" dirty="0" err="1"/>
              <a:t>loopInstExec</a:t>
            </a:r>
            <a:r>
              <a:rPr lang="en-US" sz="2800" dirty="0"/>
              <a:t> </a:t>
            </a:r>
            <a:r>
              <a:rPr lang="en-US" sz="2800" dirty="0" smtClean="0"/>
              <a:t>= </a:t>
            </a:r>
            <a:r>
              <a:rPr lang="en-US" sz="2400" dirty="0" err="1" smtClean="0"/>
              <a:t>cfDependentNestedLoop</a:t>
            </a:r>
            <a:r>
              <a:rPr lang="en-US" sz="2400" dirty="0" smtClean="0"/>
              <a:t>/</a:t>
            </a:r>
            <a:r>
              <a:rPr lang="en-US" sz="2400" dirty="0" err="1" smtClean="0"/>
              <a:t>instExec</a:t>
            </a:r>
            <a:endParaRPr lang="en-US" sz="2400" dirty="0"/>
          </a:p>
          <a:p>
            <a:pPr lvl="1"/>
            <a:r>
              <a:rPr lang="en-US" sz="2800" dirty="0" err="1"/>
              <a:t>warpDivIdle</a:t>
            </a:r>
            <a:r>
              <a:rPr lang="en-US" sz="2800" dirty="0"/>
              <a:t> = </a:t>
            </a:r>
            <a:r>
              <a:rPr lang="mr-IN" sz="2400" dirty="0"/>
              <a:t>1 </a:t>
            </a:r>
            <a:r>
              <a:rPr lang="mr-IN" sz="2400" dirty="0" smtClean="0"/>
              <a:t>−</a:t>
            </a:r>
            <a:r>
              <a:rPr lang="en-US" sz="2400" dirty="0" smtClean="0"/>
              <a:t> (</a:t>
            </a:r>
            <a:r>
              <a:rPr lang="mr-IN" sz="2400" dirty="0" smtClean="0"/>
              <a:t>warpDivEff</a:t>
            </a:r>
            <a:r>
              <a:rPr lang="mr-IN" sz="2400" dirty="0"/>
              <a:t>/</a:t>
            </a:r>
            <a:r>
              <a:rPr lang="mr-IN" sz="2400" dirty="0" smtClean="0"/>
              <a:t>100</a:t>
            </a:r>
            <a:r>
              <a:rPr lang="en-US" sz="2400" dirty="0" smtClean="0"/>
              <a:t>)</a:t>
            </a:r>
          </a:p>
          <a:p>
            <a:pPr lvl="1"/>
            <a:r>
              <a:rPr lang="en-US" sz="2800" dirty="0" err="1"/>
              <a:t>loopWarpThreadsIdle</a:t>
            </a:r>
            <a:r>
              <a:rPr lang="en-US" sz="2800" dirty="0"/>
              <a:t> </a:t>
            </a:r>
            <a:r>
              <a:rPr lang="en-US" sz="2800" dirty="0" smtClean="0"/>
              <a:t>= </a:t>
            </a:r>
            <a:r>
              <a:rPr lang="en-US" sz="2400" dirty="0" err="1"/>
              <a:t>warpDivIdle</a:t>
            </a:r>
            <a:r>
              <a:rPr lang="en-US" sz="2400" dirty="0"/>
              <a:t> ∗ </a:t>
            </a:r>
            <a:r>
              <a:rPr lang="en-US" sz="2400" dirty="0" err="1"/>
              <a:t>loopInstrExec</a:t>
            </a:r>
            <a:r>
              <a:rPr lang="en-US" sz="2800" dirty="0"/>
              <a:t> </a:t>
            </a:r>
          </a:p>
          <a:p>
            <a:pPr lvl="1"/>
            <a:r>
              <a:rPr lang="en-US" sz="2800" dirty="0" err="1" smtClean="0"/>
              <a:t>loopWarpEff</a:t>
            </a:r>
            <a:r>
              <a:rPr lang="en-US" sz="2800" dirty="0" smtClean="0"/>
              <a:t> </a:t>
            </a:r>
            <a:r>
              <a:rPr lang="en-US" sz="2800" dirty="0"/>
              <a:t>= </a:t>
            </a:r>
            <a:r>
              <a:rPr lang="en-US" sz="2400" dirty="0"/>
              <a:t>(1 − </a:t>
            </a:r>
            <a:r>
              <a:rPr lang="en-US" sz="2400" dirty="0" err="1"/>
              <a:t>loopWarpThreadsIdle</a:t>
            </a:r>
            <a:r>
              <a:rPr lang="en-US" sz="2400" dirty="0"/>
              <a:t>) ∗ </a:t>
            </a:r>
            <a:r>
              <a:rPr lang="en-US" sz="2400" dirty="0" smtClean="0"/>
              <a:t>100</a:t>
            </a:r>
            <a:endParaRPr lang="mr-IN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FBAF-9941-304C-ABC8-C884F29958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068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Motivation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Background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Related Work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Characterization of Advanced Parallel Features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Exploitation of Advanced Parallel Features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Real-World Applications</a:t>
            </a:r>
          </a:p>
          <a:p>
            <a:r>
              <a:rPr lang="en-US" dirty="0">
                <a:solidFill>
                  <a:srgbClr val="D9D9D9"/>
                </a:solidFill>
              </a:rPr>
              <a:t>Conclusions and Future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FBAF-9941-304C-ABC8-C884F29958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963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7779"/>
            <a:ext cx="7467600" cy="1192421"/>
          </a:xfrm>
        </p:spPr>
        <p:txBody>
          <a:bodyPr/>
          <a:lstStyle/>
          <a:p>
            <a:r>
              <a:rPr lang="en-US" dirty="0"/>
              <a:t>CHARACTERIZATION  OF </a:t>
            </a:r>
            <a:r>
              <a:rPr lang="en-US" dirty="0" smtClean="0"/>
              <a:t>NESTED PARALLELISM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Dynamic parallelism allows explicit synchronization using API </a:t>
            </a:r>
            <a:r>
              <a:rPr lang="en-US" dirty="0" err="1" smtClean="0"/>
              <a:t>CudaDeviceSynchronization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en-US" dirty="0" smtClean="0"/>
              <a:t>We characterize its overhead by using clocks</a:t>
            </a:r>
          </a:p>
          <a:p>
            <a:pPr>
              <a:lnSpc>
                <a:spcPct val="120000"/>
              </a:lnSpc>
            </a:pPr>
            <a:r>
              <a:rPr lang="en-US" sz="2800" i="1" dirty="0" err="1" smtClean="0"/>
              <a:t>SMUsage</a:t>
            </a:r>
            <a:r>
              <a:rPr lang="en-US" sz="2800" dirty="0" smtClean="0"/>
              <a:t> </a:t>
            </a:r>
            <a:r>
              <a:rPr lang="en-US" sz="2800" dirty="0"/>
              <a:t>is another metric to control the point when </a:t>
            </a:r>
            <a:r>
              <a:rPr lang="en-US" sz="2800" dirty="0" smtClean="0"/>
              <a:t>the number of available SMs </a:t>
            </a:r>
            <a:r>
              <a:rPr lang="en-US" sz="2800" dirty="0"/>
              <a:t>is exhausted</a:t>
            </a:r>
            <a:r>
              <a:rPr lang="en-US" sz="2800" dirty="0" smtClean="0"/>
              <a:t>:</a:t>
            </a:r>
          </a:p>
          <a:p>
            <a:pPr lvl="1">
              <a:lnSpc>
                <a:spcPct val="120000"/>
              </a:lnSpc>
            </a:pPr>
            <a:r>
              <a:rPr lang="en-US" sz="2400" dirty="0" err="1"/>
              <a:t>SMUsage</a:t>
            </a:r>
            <a:r>
              <a:rPr lang="en-US" sz="2400" dirty="0"/>
              <a:t> = </a:t>
            </a:r>
            <a:r>
              <a:rPr lang="en-US" sz="2400" dirty="0" smtClean="0"/>
              <a:t>(</a:t>
            </a:r>
            <a:r>
              <a:rPr lang="en-US" sz="2400" dirty="0" err="1" smtClean="0"/>
              <a:t>NumberThreadsPerBlock</a:t>
            </a:r>
            <a:r>
              <a:rPr lang="en-US" sz="2400" dirty="0" smtClean="0"/>
              <a:t> </a:t>
            </a:r>
            <a:r>
              <a:rPr lang="en-US" sz="2400" dirty="0"/>
              <a:t>∗ </a:t>
            </a:r>
            <a:r>
              <a:rPr lang="en-US" sz="2400" dirty="0" err="1" smtClean="0"/>
              <a:t>NumberBlocks</a:t>
            </a:r>
            <a:r>
              <a:rPr lang="en-US" sz="2400" dirty="0" smtClean="0"/>
              <a:t>)/ </a:t>
            </a:r>
            <a:r>
              <a:rPr lang="en-US" sz="2400" dirty="0" err="1" smtClean="0"/>
              <a:t>MaxThreadsPerSM</a:t>
            </a:r>
            <a:r>
              <a:rPr lang="en-US" sz="2400" dirty="0" smtClean="0"/>
              <a:t> </a:t>
            </a:r>
            <a:endParaRPr lang="en-US" sz="2400" dirty="0"/>
          </a:p>
          <a:p>
            <a:pPr>
              <a:lnSpc>
                <a:spcPct val="120000"/>
              </a:lnSpc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FBAF-9941-304C-ABC8-C884F29958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464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4105"/>
            <a:ext cx="7122695" cy="1123532"/>
          </a:xfrm>
        </p:spPr>
        <p:txBody>
          <a:bodyPr/>
          <a:lstStyle/>
          <a:p>
            <a:r>
              <a:rPr lang="en-US" dirty="0"/>
              <a:t>CHARACTERIZATION  OF </a:t>
            </a:r>
            <a:r>
              <a:rPr lang="en-US" dirty="0" smtClean="0"/>
              <a:t>NESTED PARALLELISM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FBAF-9941-304C-ABC8-C884F29958BC}" type="slidenum">
              <a:rPr lang="en-US" smtClean="0"/>
              <a:t>21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31781" y="2417870"/>
            <a:ext cx="797418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__global__ void </a:t>
            </a:r>
            <a:r>
              <a:rPr lang="en-US" sz="2000" dirty="0" err="1">
                <a:solidFill>
                  <a:schemeClr val="bg2"/>
                </a:solidFill>
              </a:rPr>
              <a:t>singleKernel</a:t>
            </a:r>
            <a:r>
              <a:rPr lang="en-US" sz="2000" dirty="0">
                <a:solidFill>
                  <a:schemeClr val="bg2"/>
                </a:solidFill>
              </a:rPr>
              <a:t>(</a:t>
            </a:r>
            <a:r>
              <a:rPr lang="en-US" sz="2000" dirty="0" err="1">
                <a:solidFill>
                  <a:schemeClr val="bg2"/>
                </a:solidFill>
              </a:rPr>
              <a:t>int</a:t>
            </a:r>
            <a:r>
              <a:rPr lang="en-US" sz="2000" dirty="0">
                <a:solidFill>
                  <a:schemeClr val="bg2"/>
                </a:solidFill>
              </a:rPr>
              <a:t>* A, </a:t>
            </a:r>
            <a:r>
              <a:rPr lang="en-US" sz="2000" dirty="0" err="1">
                <a:solidFill>
                  <a:schemeClr val="bg2"/>
                </a:solidFill>
              </a:rPr>
              <a:t>int</a:t>
            </a:r>
            <a:r>
              <a:rPr lang="en-US" sz="2000" dirty="0">
                <a:solidFill>
                  <a:schemeClr val="bg2"/>
                </a:solidFill>
              </a:rPr>
              <a:t> *B, </a:t>
            </a:r>
            <a:r>
              <a:rPr lang="en-US" sz="2000" dirty="0" err="1">
                <a:solidFill>
                  <a:schemeClr val="bg2"/>
                </a:solidFill>
              </a:rPr>
              <a:t>int</a:t>
            </a:r>
            <a:r>
              <a:rPr lang="en-US" sz="2000" dirty="0">
                <a:solidFill>
                  <a:schemeClr val="bg2"/>
                </a:solidFill>
              </a:rPr>
              <a:t> *C, </a:t>
            </a:r>
            <a:r>
              <a:rPr lang="en-US" sz="2000" dirty="0" err="1">
                <a:solidFill>
                  <a:schemeClr val="bg2"/>
                </a:solidFill>
              </a:rPr>
              <a:t>int</a:t>
            </a:r>
            <a:r>
              <a:rPr lang="en-US" sz="2000" dirty="0">
                <a:solidFill>
                  <a:schemeClr val="bg2"/>
                </a:solidFill>
              </a:rPr>
              <a:t> rows, </a:t>
            </a:r>
            <a:r>
              <a:rPr lang="en-US" sz="2000" dirty="0" err="1">
                <a:solidFill>
                  <a:schemeClr val="bg2"/>
                </a:solidFill>
              </a:rPr>
              <a:t>int</a:t>
            </a:r>
            <a:r>
              <a:rPr lang="en-US" sz="2000" dirty="0">
                <a:solidFill>
                  <a:schemeClr val="bg2"/>
                </a:solidFill>
              </a:rPr>
              <a:t> cols</a:t>
            </a:r>
            <a:r>
              <a:rPr lang="en-US" sz="2000" dirty="0" smtClean="0">
                <a:solidFill>
                  <a:schemeClr val="bg2"/>
                </a:solidFill>
              </a:rPr>
              <a:t>)</a:t>
            </a:r>
          </a:p>
          <a:p>
            <a:endParaRPr lang="en-US" sz="2000" dirty="0">
              <a:solidFill>
                <a:schemeClr val="bg2"/>
              </a:solidFill>
            </a:endParaRPr>
          </a:p>
          <a:p>
            <a:r>
              <a:rPr lang="en-US" sz="2000" dirty="0">
                <a:solidFill>
                  <a:schemeClr val="bg2"/>
                </a:solidFill>
              </a:rPr>
              <a:t>{</a:t>
            </a:r>
          </a:p>
          <a:p>
            <a:r>
              <a:rPr lang="en-US" sz="2000" dirty="0">
                <a:solidFill>
                  <a:schemeClr val="bg2"/>
                </a:solidFill>
              </a:rPr>
              <a:t>	</a:t>
            </a:r>
            <a:r>
              <a:rPr lang="en-US" sz="2000" dirty="0" err="1">
                <a:solidFill>
                  <a:schemeClr val="bg2"/>
                </a:solidFill>
              </a:rPr>
              <a:t>int</a:t>
            </a:r>
            <a:r>
              <a:rPr lang="en-US" sz="2000" dirty="0">
                <a:solidFill>
                  <a:schemeClr val="bg2"/>
                </a:solidFill>
              </a:rPr>
              <a:t> </a:t>
            </a:r>
            <a:r>
              <a:rPr lang="en-US" sz="2000" dirty="0" err="1">
                <a:solidFill>
                  <a:schemeClr val="bg2"/>
                </a:solidFill>
              </a:rPr>
              <a:t>idx</a:t>
            </a:r>
            <a:r>
              <a:rPr lang="en-US" sz="2000" dirty="0">
                <a:solidFill>
                  <a:schemeClr val="bg2"/>
                </a:solidFill>
              </a:rPr>
              <a:t> = </a:t>
            </a:r>
            <a:r>
              <a:rPr lang="en-US" sz="2000" dirty="0" err="1">
                <a:solidFill>
                  <a:schemeClr val="bg2"/>
                </a:solidFill>
              </a:rPr>
              <a:t>blockIdx.x</a:t>
            </a:r>
            <a:r>
              <a:rPr lang="en-US" sz="2000" dirty="0">
                <a:solidFill>
                  <a:schemeClr val="bg2"/>
                </a:solidFill>
              </a:rPr>
              <a:t> *</a:t>
            </a:r>
            <a:r>
              <a:rPr lang="en-US" sz="2000" dirty="0" err="1">
                <a:solidFill>
                  <a:schemeClr val="bg2"/>
                </a:solidFill>
              </a:rPr>
              <a:t>blockDim.x</a:t>
            </a:r>
            <a:r>
              <a:rPr lang="en-US" sz="2000" dirty="0">
                <a:solidFill>
                  <a:schemeClr val="bg2"/>
                </a:solidFill>
              </a:rPr>
              <a:t> + </a:t>
            </a:r>
            <a:r>
              <a:rPr lang="en-US" sz="2000" dirty="0" err="1">
                <a:solidFill>
                  <a:schemeClr val="bg2"/>
                </a:solidFill>
              </a:rPr>
              <a:t>threadIdx.x</a:t>
            </a:r>
            <a:r>
              <a:rPr lang="en-US" sz="2000" dirty="0">
                <a:solidFill>
                  <a:schemeClr val="bg2"/>
                </a:solidFill>
              </a:rPr>
              <a:t>;</a:t>
            </a:r>
          </a:p>
          <a:p>
            <a:r>
              <a:rPr lang="mr-IN" sz="2000" dirty="0">
                <a:solidFill>
                  <a:schemeClr val="bg2"/>
                </a:solidFill>
              </a:rPr>
              <a:t>	if(A[idx*cols] == 1)</a:t>
            </a:r>
          </a:p>
          <a:p>
            <a:r>
              <a:rPr lang="mr-IN" sz="2000" dirty="0">
                <a:solidFill>
                  <a:schemeClr val="bg2"/>
                </a:solidFill>
              </a:rPr>
              <a:t>	{</a:t>
            </a:r>
          </a:p>
          <a:p>
            <a:r>
              <a:rPr lang="mr-IN" sz="2000" dirty="0">
                <a:solidFill>
                  <a:schemeClr val="bg2"/>
                </a:solidFill>
              </a:rPr>
              <a:t>		</a:t>
            </a:r>
            <a:r>
              <a:rPr lang="en-US" sz="2000" dirty="0" smtClean="0">
                <a:solidFill>
                  <a:schemeClr val="bg2"/>
                </a:solidFill>
              </a:rPr>
              <a:t>	</a:t>
            </a:r>
            <a:r>
              <a:rPr lang="mr-IN" sz="2000" dirty="0" smtClean="0">
                <a:solidFill>
                  <a:schemeClr val="bg2"/>
                </a:solidFill>
              </a:rPr>
              <a:t>for</a:t>
            </a:r>
            <a:r>
              <a:rPr lang="mr-IN" sz="2000" dirty="0">
                <a:solidFill>
                  <a:schemeClr val="bg2"/>
                </a:solidFill>
              </a:rPr>
              <a:t>(int i=0; i &lt; cols; i++)</a:t>
            </a:r>
          </a:p>
          <a:p>
            <a:r>
              <a:rPr lang="mr-IN" sz="2000" dirty="0">
                <a:solidFill>
                  <a:schemeClr val="bg2"/>
                </a:solidFill>
              </a:rPr>
              <a:t>			</a:t>
            </a:r>
            <a:r>
              <a:rPr lang="en-US" sz="2000" dirty="0" smtClean="0">
                <a:solidFill>
                  <a:schemeClr val="bg2"/>
                </a:solidFill>
              </a:rPr>
              <a:t>		</a:t>
            </a:r>
            <a:r>
              <a:rPr lang="mr-IN" sz="2000" dirty="0" smtClean="0">
                <a:solidFill>
                  <a:schemeClr val="bg2"/>
                </a:solidFill>
              </a:rPr>
              <a:t>C</a:t>
            </a:r>
            <a:r>
              <a:rPr lang="mr-IN" sz="2000" dirty="0">
                <a:solidFill>
                  <a:schemeClr val="bg2"/>
                </a:solidFill>
              </a:rPr>
              <a:t>[idx*cols + i] = A[idx*cols + i] + B[idx*cols + i];</a:t>
            </a:r>
          </a:p>
          <a:p>
            <a:r>
              <a:rPr lang="mr-IN" sz="2000" dirty="0">
                <a:solidFill>
                  <a:schemeClr val="bg2"/>
                </a:solidFill>
              </a:rPr>
              <a:t>	}</a:t>
            </a:r>
          </a:p>
          <a:p>
            <a:r>
              <a:rPr lang="mr-IN" sz="2000" dirty="0">
                <a:solidFill>
                  <a:schemeClr val="bg2"/>
                </a:solidFill>
              </a:rPr>
              <a:t>}</a:t>
            </a:r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7467600" cy="816170"/>
          </a:xfrm>
        </p:spPr>
        <p:txBody>
          <a:bodyPr>
            <a:normAutofit/>
          </a:bodyPr>
          <a:lstStyle/>
          <a:p>
            <a:r>
              <a:rPr lang="en-US" dirty="0" smtClean="0"/>
              <a:t>Micro-benchmark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31855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050" y="0"/>
            <a:ext cx="7939350" cy="975842"/>
          </a:xfrm>
        </p:spPr>
        <p:txBody>
          <a:bodyPr/>
          <a:lstStyle/>
          <a:p>
            <a:r>
              <a:rPr lang="en-US" dirty="0"/>
              <a:t>CHARACTERIZATION  OF </a:t>
            </a:r>
            <a:r>
              <a:rPr lang="en-US" dirty="0" smtClean="0"/>
              <a:t>NESTED PARALLELISM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FBAF-9941-304C-ABC8-C884F29958BC}" type="slidenum">
              <a:rPr lang="en-US" smtClean="0">
                <a:solidFill>
                  <a:srgbClr val="333333"/>
                </a:solidFill>
              </a:rPr>
              <a:t>22</a:t>
            </a:fld>
            <a:endParaRPr lang="en-US">
              <a:solidFill>
                <a:srgbClr val="333333"/>
              </a:solidFill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8540233"/>
              </p:ext>
            </p:extLst>
          </p:nvPr>
        </p:nvGraphicFramePr>
        <p:xfrm>
          <a:off x="0" y="1245392"/>
          <a:ext cx="4402450" cy="2874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0034510"/>
              </p:ext>
            </p:extLst>
          </p:nvPr>
        </p:nvGraphicFramePr>
        <p:xfrm>
          <a:off x="4388496" y="1329067"/>
          <a:ext cx="4284350" cy="2874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8750448"/>
              </p:ext>
            </p:extLst>
          </p:nvPr>
        </p:nvGraphicFramePr>
        <p:xfrm>
          <a:off x="214050" y="4058267"/>
          <a:ext cx="4188400" cy="2814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4537373"/>
              </p:ext>
            </p:extLst>
          </p:nvPr>
        </p:nvGraphicFramePr>
        <p:xfrm>
          <a:off x="4228350" y="4058267"/>
          <a:ext cx="4569096" cy="2814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0" y="918013"/>
            <a:ext cx="7467600" cy="62790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Impact of the rate of divergence on GTX Titan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5381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07" y="128030"/>
            <a:ext cx="7441594" cy="859738"/>
          </a:xfrm>
        </p:spPr>
        <p:txBody>
          <a:bodyPr/>
          <a:lstStyle/>
          <a:p>
            <a:r>
              <a:rPr lang="en-US" dirty="0"/>
              <a:t>CHARACTERIZATION  OF </a:t>
            </a:r>
            <a:r>
              <a:rPr lang="en-US" dirty="0" smtClean="0"/>
              <a:t>NESTED PARALLELISM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407" y="1060454"/>
            <a:ext cx="7798150" cy="96127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Micro-benchmark with 75% divergent code, run across different GPUs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FBAF-9941-304C-ABC8-C884F29958BC}" type="slidenum">
              <a:rPr lang="en-US" smtClean="0"/>
              <a:t>23</a:t>
            </a:fld>
            <a:endParaRPr lang="en-US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983137"/>
              </p:ext>
            </p:extLst>
          </p:nvPr>
        </p:nvGraphicFramePr>
        <p:xfrm>
          <a:off x="133061" y="1785528"/>
          <a:ext cx="4400839" cy="23537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683408"/>
              </p:ext>
            </p:extLst>
          </p:nvPr>
        </p:nvGraphicFramePr>
        <p:xfrm>
          <a:off x="4533900" y="1813046"/>
          <a:ext cx="4318000" cy="23417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9700165"/>
              </p:ext>
            </p:extLst>
          </p:nvPr>
        </p:nvGraphicFramePr>
        <p:xfrm>
          <a:off x="4533900" y="4165446"/>
          <a:ext cx="4381501" cy="23711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319564"/>
              </p:ext>
            </p:extLst>
          </p:nvPr>
        </p:nvGraphicFramePr>
        <p:xfrm>
          <a:off x="178407" y="4139317"/>
          <a:ext cx="4355493" cy="2513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276327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CHARACTERIZATION  OF NESTED PARALLELISM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7467600" cy="1135324"/>
          </a:xfrm>
        </p:spPr>
        <p:txBody>
          <a:bodyPr/>
          <a:lstStyle/>
          <a:p>
            <a:r>
              <a:rPr lang="en-US" dirty="0" smtClean="0"/>
              <a:t>Parallel recursion</a:t>
            </a:r>
          </a:p>
          <a:p>
            <a:pPr lvl="1"/>
            <a:r>
              <a:rPr lang="en-US" dirty="0" smtClean="0"/>
              <a:t>For instance: Breadth-First Search (BFS)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FBAF-9941-304C-ABC8-C884F29958BC}" type="slidenum">
              <a:rPr lang="en-US" smtClean="0"/>
              <a:t>24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838652" y="2670433"/>
            <a:ext cx="351816" cy="360439"/>
          </a:xfrm>
          <a:prstGeom prst="ellipse">
            <a:avLst/>
          </a:prstGeom>
          <a:noFill/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1</a:t>
            </a:r>
            <a:endParaRPr lang="en-US" sz="1100" dirty="0"/>
          </a:p>
        </p:txBody>
      </p:sp>
      <p:sp>
        <p:nvSpPr>
          <p:cNvPr id="6" name="Oval 5"/>
          <p:cNvSpPr/>
          <p:nvPr/>
        </p:nvSpPr>
        <p:spPr>
          <a:xfrm>
            <a:off x="2514486" y="2672507"/>
            <a:ext cx="351816" cy="360439"/>
          </a:xfrm>
          <a:prstGeom prst="ellipse">
            <a:avLst/>
          </a:prstGeom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0</a:t>
            </a:r>
            <a:endParaRPr lang="en-US" sz="1100" dirty="0"/>
          </a:p>
        </p:txBody>
      </p:sp>
      <p:sp>
        <p:nvSpPr>
          <p:cNvPr id="7" name="Oval 6"/>
          <p:cNvSpPr/>
          <p:nvPr/>
        </p:nvSpPr>
        <p:spPr>
          <a:xfrm>
            <a:off x="2514486" y="3348402"/>
            <a:ext cx="351816" cy="360439"/>
          </a:xfrm>
          <a:prstGeom prst="ellipse">
            <a:avLst/>
          </a:prstGeom>
          <a:noFill/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3</a:t>
            </a:r>
            <a:endParaRPr lang="en-US" sz="1100" dirty="0"/>
          </a:p>
        </p:txBody>
      </p:sp>
      <p:sp>
        <p:nvSpPr>
          <p:cNvPr id="8" name="Oval 7"/>
          <p:cNvSpPr/>
          <p:nvPr/>
        </p:nvSpPr>
        <p:spPr>
          <a:xfrm>
            <a:off x="1838652" y="3348402"/>
            <a:ext cx="351816" cy="360439"/>
          </a:xfrm>
          <a:prstGeom prst="ellipse">
            <a:avLst/>
          </a:prstGeom>
          <a:noFill/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2</a:t>
            </a:r>
            <a:endParaRPr lang="en-US" sz="1100" dirty="0"/>
          </a:p>
        </p:txBody>
      </p:sp>
      <p:sp>
        <p:nvSpPr>
          <p:cNvPr id="9" name="Oval 8"/>
          <p:cNvSpPr/>
          <p:nvPr/>
        </p:nvSpPr>
        <p:spPr>
          <a:xfrm>
            <a:off x="3192374" y="2672507"/>
            <a:ext cx="351816" cy="360439"/>
          </a:xfrm>
          <a:prstGeom prst="ellipse">
            <a:avLst/>
          </a:prstGeom>
          <a:noFill/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4</a:t>
            </a:r>
            <a:endParaRPr lang="en-US" sz="1100" dirty="0"/>
          </a:p>
        </p:txBody>
      </p:sp>
      <p:sp>
        <p:nvSpPr>
          <p:cNvPr id="10" name="Oval 9"/>
          <p:cNvSpPr/>
          <p:nvPr/>
        </p:nvSpPr>
        <p:spPr>
          <a:xfrm>
            <a:off x="3192374" y="3348402"/>
            <a:ext cx="351816" cy="360439"/>
          </a:xfrm>
          <a:prstGeom prst="ellipse">
            <a:avLst/>
          </a:prstGeom>
          <a:noFill/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5</a:t>
            </a:r>
            <a:endParaRPr lang="en-US" sz="1100" dirty="0"/>
          </a:p>
        </p:txBody>
      </p:sp>
      <p:cxnSp>
        <p:nvCxnSpPr>
          <p:cNvPr id="11" name="Straight Connector 10"/>
          <p:cNvCxnSpPr>
            <a:stCxn id="6" idx="2"/>
            <a:endCxn id="5" idx="6"/>
          </p:cNvCxnSpPr>
          <p:nvPr/>
        </p:nvCxnSpPr>
        <p:spPr>
          <a:xfrm flipH="1" flipV="1">
            <a:off x="2190468" y="2850653"/>
            <a:ext cx="324018" cy="2074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12" name="Straight Connector 11"/>
          <p:cNvCxnSpPr>
            <a:stCxn id="5" idx="4"/>
            <a:endCxn id="8" idx="0"/>
          </p:cNvCxnSpPr>
          <p:nvPr/>
        </p:nvCxnSpPr>
        <p:spPr>
          <a:xfrm>
            <a:off x="2014560" y="3030872"/>
            <a:ext cx="0" cy="317530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13" name="Straight Connector 12"/>
          <p:cNvCxnSpPr>
            <a:stCxn id="6" idx="4"/>
            <a:endCxn id="7" idx="0"/>
          </p:cNvCxnSpPr>
          <p:nvPr/>
        </p:nvCxnSpPr>
        <p:spPr>
          <a:xfrm>
            <a:off x="2690394" y="3032946"/>
            <a:ext cx="0" cy="315456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14" name="Straight Connector 13"/>
          <p:cNvCxnSpPr>
            <a:stCxn id="7" idx="7"/>
            <a:endCxn id="9" idx="3"/>
          </p:cNvCxnSpPr>
          <p:nvPr/>
        </p:nvCxnSpPr>
        <p:spPr>
          <a:xfrm flipV="1">
            <a:off x="2814780" y="2980161"/>
            <a:ext cx="429116" cy="421026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15" name="Straight Connector 14"/>
          <p:cNvCxnSpPr>
            <a:stCxn id="7" idx="6"/>
            <a:endCxn id="10" idx="2"/>
          </p:cNvCxnSpPr>
          <p:nvPr/>
        </p:nvCxnSpPr>
        <p:spPr>
          <a:xfrm>
            <a:off x="2866302" y="3528622"/>
            <a:ext cx="326072" cy="0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16" name="Straight Connector 15"/>
          <p:cNvCxnSpPr>
            <a:stCxn id="9" idx="4"/>
            <a:endCxn id="10" idx="0"/>
          </p:cNvCxnSpPr>
          <p:nvPr/>
        </p:nvCxnSpPr>
        <p:spPr>
          <a:xfrm>
            <a:off x="3368282" y="3032946"/>
            <a:ext cx="0" cy="315456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sp>
        <p:nvSpPr>
          <p:cNvPr id="17" name="TextBox 16"/>
          <p:cNvSpPr txBox="1"/>
          <p:nvPr/>
        </p:nvSpPr>
        <p:spPr>
          <a:xfrm>
            <a:off x="3702854" y="3054543"/>
            <a:ext cx="639543" cy="2616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333333"/>
                </a:solidFill>
              </a:rPr>
              <a:t>Level 0</a:t>
            </a:r>
            <a:endParaRPr lang="en-US" sz="1100" dirty="0">
              <a:solidFill>
                <a:srgbClr val="333333"/>
              </a:solidFill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413763"/>
              </p:ext>
            </p:extLst>
          </p:nvPr>
        </p:nvGraphicFramePr>
        <p:xfrm>
          <a:off x="4661501" y="2986668"/>
          <a:ext cx="265650" cy="286087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65650"/>
              </a:tblGrid>
              <a:tr h="286087"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0</a:t>
                      </a:r>
                      <a:endParaRPr lang="en-US" sz="1200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Oval 18"/>
          <p:cNvSpPr/>
          <p:nvPr/>
        </p:nvSpPr>
        <p:spPr>
          <a:xfrm>
            <a:off x="1838652" y="3938388"/>
            <a:ext cx="351816" cy="360439"/>
          </a:xfrm>
          <a:prstGeom prst="ellipse">
            <a:avLst/>
          </a:prstGeom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1</a:t>
            </a:r>
            <a:endParaRPr lang="en-US" sz="1100" dirty="0"/>
          </a:p>
        </p:txBody>
      </p:sp>
      <p:sp>
        <p:nvSpPr>
          <p:cNvPr id="20" name="Oval 19"/>
          <p:cNvSpPr/>
          <p:nvPr/>
        </p:nvSpPr>
        <p:spPr>
          <a:xfrm>
            <a:off x="2514486" y="3940462"/>
            <a:ext cx="351816" cy="360439"/>
          </a:xfrm>
          <a:prstGeom prst="ellipse">
            <a:avLst/>
          </a:prstGeom>
          <a:solidFill>
            <a:schemeClr val="bg2">
              <a:lumMod val="75000"/>
              <a:lumOff val="25000"/>
            </a:schemeClr>
          </a:solidFill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0</a:t>
            </a:r>
            <a:endParaRPr lang="en-US" sz="1100" dirty="0"/>
          </a:p>
        </p:txBody>
      </p:sp>
      <p:sp>
        <p:nvSpPr>
          <p:cNvPr id="21" name="Oval 20"/>
          <p:cNvSpPr/>
          <p:nvPr/>
        </p:nvSpPr>
        <p:spPr>
          <a:xfrm>
            <a:off x="2514486" y="4616357"/>
            <a:ext cx="351816" cy="360439"/>
          </a:xfrm>
          <a:prstGeom prst="ellipse">
            <a:avLst/>
          </a:prstGeom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3</a:t>
            </a:r>
            <a:endParaRPr lang="en-US" sz="1100" dirty="0"/>
          </a:p>
        </p:txBody>
      </p:sp>
      <p:sp>
        <p:nvSpPr>
          <p:cNvPr id="22" name="Oval 21"/>
          <p:cNvSpPr/>
          <p:nvPr/>
        </p:nvSpPr>
        <p:spPr>
          <a:xfrm>
            <a:off x="1838652" y="4616357"/>
            <a:ext cx="351816" cy="360439"/>
          </a:xfrm>
          <a:prstGeom prst="ellipse">
            <a:avLst/>
          </a:prstGeom>
          <a:noFill/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2</a:t>
            </a:r>
            <a:endParaRPr lang="en-US" sz="1100" dirty="0"/>
          </a:p>
        </p:txBody>
      </p:sp>
      <p:sp>
        <p:nvSpPr>
          <p:cNvPr id="23" name="Oval 22"/>
          <p:cNvSpPr/>
          <p:nvPr/>
        </p:nvSpPr>
        <p:spPr>
          <a:xfrm>
            <a:off x="3192374" y="3940462"/>
            <a:ext cx="351816" cy="360439"/>
          </a:xfrm>
          <a:prstGeom prst="ellipse">
            <a:avLst/>
          </a:prstGeom>
          <a:noFill/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4</a:t>
            </a:r>
            <a:endParaRPr lang="en-US" sz="1100" dirty="0"/>
          </a:p>
        </p:txBody>
      </p:sp>
      <p:sp>
        <p:nvSpPr>
          <p:cNvPr id="24" name="Oval 23"/>
          <p:cNvSpPr/>
          <p:nvPr/>
        </p:nvSpPr>
        <p:spPr>
          <a:xfrm>
            <a:off x="3192374" y="4616357"/>
            <a:ext cx="351816" cy="360439"/>
          </a:xfrm>
          <a:prstGeom prst="ellipse">
            <a:avLst/>
          </a:prstGeom>
          <a:noFill/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5</a:t>
            </a:r>
            <a:endParaRPr lang="en-US" sz="1100" dirty="0"/>
          </a:p>
        </p:txBody>
      </p:sp>
      <p:cxnSp>
        <p:nvCxnSpPr>
          <p:cNvPr id="25" name="Straight Connector 24"/>
          <p:cNvCxnSpPr>
            <a:stCxn id="20" idx="2"/>
            <a:endCxn id="19" idx="6"/>
          </p:cNvCxnSpPr>
          <p:nvPr/>
        </p:nvCxnSpPr>
        <p:spPr>
          <a:xfrm flipH="1" flipV="1">
            <a:off x="2190468" y="4118608"/>
            <a:ext cx="324018" cy="2074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26" name="Straight Connector 25"/>
          <p:cNvCxnSpPr>
            <a:stCxn id="19" idx="4"/>
            <a:endCxn id="22" idx="0"/>
          </p:cNvCxnSpPr>
          <p:nvPr/>
        </p:nvCxnSpPr>
        <p:spPr>
          <a:xfrm>
            <a:off x="2014560" y="4298827"/>
            <a:ext cx="0" cy="317530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27" name="Straight Connector 26"/>
          <p:cNvCxnSpPr>
            <a:stCxn id="20" idx="4"/>
            <a:endCxn id="21" idx="0"/>
          </p:cNvCxnSpPr>
          <p:nvPr/>
        </p:nvCxnSpPr>
        <p:spPr>
          <a:xfrm>
            <a:off x="2690394" y="4300901"/>
            <a:ext cx="0" cy="315456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28" name="Straight Connector 27"/>
          <p:cNvCxnSpPr>
            <a:stCxn id="21" idx="7"/>
            <a:endCxn id="23" idx="3"/>
          </p:cNvCxnSpPr>
          <p:nvPr/>
        </p:nvCxnSpPr>
        <p:spPr>
          <a:xfrm flipV="1">
            <a:off x="2814780" y="4248116"/>
            <a:ext cx="429116" cy="421026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29" name="Straight Connector 28"/>
          <p:cNvCxnSpPr>
            <a:stCxn id="21" idx="6"/>
            <a:endCxn id="24" idx="2"/>
          </p:cNvCxnSpPr>
          <p:nvPr/>
        </p:nvCxnSpPr>
        <p:spPr>
          <a:xfrm>
            <a:off x="2866302" y="4796577"/>
            <a:ext cx="326072" cy="0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30" name="Straight Connector 29"/>
          <p:cNvCxnSpPr>
            <a:stCxn id="23" idx="4"/>
            <a:endCxn id="24" idx="0"/>
          </p:cNvCxnSpPr>
          <p:nvPr/>
        </p:nvCxnSpPr>
        <p:spPr>
          <a:xfrm>
            <a:off x="3368282" y="4300901"/>
            <a:ext cx="0" cy="315456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sp>
        <p:nvSpPr>
          <p:cNvPr id="31" name="TextBox 30"/>
          <p:cNvSpPr txBox="1"/>
          <p:nvPr/>
        </p:nvSpPr>
        <p:spPr>
          <a:xfrm>
            <a:off x="3702278" y="4307915"/>
            <a:ext cx="639543" cy="2616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333333"/>
                </a:solidFill>
              </a:rPr>
              <a:t>Level 1</a:t>
            </a:r>
            <a:endParaRPr lang="en-US" sz="1100" dirty="0">
              <a:solidFill>
                <a:srgbClr val="333333"/>
              </a:solidFill>
            </a:endParaRP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0225773"/>
              </p:ext>
            </p:extLst>
          </p:nvPr>
        </p:nvGraphicFramePr>
        <p:xfrm>
          <a:off x="4528676" y="4256956"/>
          <a:ext cx="519224" cy="286087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59612"/>
                <a:gridCol w="259612"/>
              </a:tblGrid>
              <a:tr h="286087"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1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3</a:t>
                      </a:r>
                      <a:endParaRPr lang="en-US" sz="1200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3" name="Oval 32"/>
          <p:cNvSpPr/>
          <p:nvPr/>
        </p:nvSpPr>
        <p:spPr>
          <a:xfrm>
            <a:off x="1838652" y="5244064"/>
            <a:ext cx="351816" cy="360439"/>
          </a:xfrm>
          <a:prstGeom prst="ellipse">
            <a:avLst/>
          </a:prstGeom>
          <a:solidFill>
            <a:srgbClr val="666666"/>
          </a:solidFill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1</a:t>
            </a:r>
            <a:endParaRPr lang="en-US" sz="1100" dirty="0"/>
          </a:p>
        </p:txBody>
      </p:sp>
      <p:sp>
        <p:nvSpPr>
          <p:cNvPr id="34" name="Oval 33"/>
          <p:cNvSpPr/>
          <p:nvPr/>
        </p:nvSpPr>
        <p:spPr>
          <a:xfrm>
            <a:off x="2514486" y="5246138"/>
            <a:ext cx="351816" cy="360439"/>
          </a:xfrm>
          <a:prstGeom prst="ellipse">
            <a:avLst/>
          </a:prstGeom>
          <a:solidFill>
            <a:srgbClr val="666666"/>
          </a:solidFill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0</a:t>
            </a:r>
            <a:endParaRPr lang="en-US" sz="1100" dirty="0"/>
          </a:p>
        </p:txBody>
      </p:sp>
      <p:sp>
        <p:nvSpPr>
          <p:cNvPr id="35" name="Oval 34"/>
          <p:cNvSpPr/>
          <p:nvPr/>
        </p:nvSpPr>
        <p:spPr>
          <a:xfrm>
            <a:off x="2514486" y="5922033"/>
            <a:ext cx="351816" cy="360439"/>
          </a:xfrm>
          <a:prstGeom prst="ellipse">
            <a:avLst/>
          </a:prstGeom>
          <a:solidFill>
            <a:srgbClr val="666666"/>
          </a:solidFill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3</a:t>
            </a:r>
            <a:endParaRPr lang="en-US" sz="1100" dirty="0"/>
          </a:p>
        </p:txBody>
      </p:sp>
      <p:sp>
        <p:nvSpPr>
          <p:cNvPr id="36" name="Oval 35"/>
          <p:cNvSpPr/>
          <p:nvPr/>
        </p:nvSpPr>
        <p:spPr>
          <a:xfrm>
            <a:off x="1838652" y="5922033"/>
            <a:ext cx="351816" cy="360439"/>
          </a:xfrm>
          <a:prstGeom prst="ellipse">
            <a:avLst/>
          </a:prstGeom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2</a:t>
            </a:r>
            <a:endParaRPr lang="en-US" sz="1100" dirty="0"/>
          </a:p>
        </p:txBody>
      </p:sp>
      <p:sp>
        <p:nvSpPr>
          <p:cNvPr id="37" name="Oval 36"/>
          <p:cNvSpPr/>
          <p:nvPr/>
        </p:nvSpPr>
        <p:spPr>
          <a:xfrm>
            <a:off x="3192374" y="5246138"/>
            <a:ext cx="351816" cy="360439"/>
          </a:xfrm>
          <a:prstGeom prst="ellipse">
            <a:avLst/>
          </a:prstGeom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4</a:t>
            </a:r>
            <a:endParaRPr lang="en-US" sz="1100" dirty="0"/>
          </a:p>
        </p:txBody>
      </p:sp>
      <p:sp>
        <p:nvSpPr>
          <p:cNvPr id="38" name="Oval 37"/>
          <p:cNvSpPr/>
          <p:nvPr/>
        </p:nvSpPr>
        <p:spPr>
          <a:xfrm>
            <a:off x="3192374" y="5922033"/>
            <a:ext cx="351816" cy="360439"/>
          </a:xfrm>
          <a:prstGeom prst="ellipse">
            <a:avLst/>
          </a:prstGeom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5</a:t>
            </a:r>
            <a:endParaRPr lang="en-US" sz="1100" dirty="0"/>
          </a:p>
        </p:txBody>
      </p:sp>
      <p:cxnSp>
        <p:nvCxnSpPr>
          <p:cNvPr id="39" name="Straight Connector 38"/>
          <p:cNvCxnSpPr>
            <a:stCxn id="34" idx="2"/>
            <a:endCxn id="33" idx="6"/>
          </p:cNvCxnSpPr>
          <p:nvPr/>
        </p:nvCxnSpPr>
        <p:spPr>
          <a:xfrm flipH="1" flipV="1">
            <a:off x="2190468" y="5424284"/>
            <a:ext cx="324018" cy="2074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40" name="Straight Connector 39"/>
          <p:cNvCxnSpPr>
            <a:stCxn id="33" idx="4"/>
            <a:endCxn id="36" idx="0"/>
          </p:cNvCxnSpPr>
          <p:nvPr/>
        </p:nvCxnSpPr>
        <p:spPr>
          <a:xfrm>
            <a:off x="2014560" y="5604503"/>
            <a:ext cx="0" cy="317530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41" name="Straight Connector 40"/>
          <p:cNvCxnSpPr>
            <a:stCxn id="34" idx="4"/>
            <a:endCxn id="35" idx="0"/>
          </p:cNvCxnSpPr>
          <p:nvPr/>
        </p:nvCxnSpPr>
        <p:spPr>
          <a:xfrm>
            <a:off x="2690394" y="5606577"/>
            <a:ext cx="0" cy="315456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42" name="Straight Connector 41"/>
          <p:cNvCxnSpPr>
            <a:stCxn id="35" idx="7"/>
            <a:endCxn id="37" idx="3"/>
          </p:cNvCxnSpPr>
          <p:nvPr/>
        </p:nvCxnSpPr>
        <p:spPr>
          <a:xfrm flipV="1">
            <a:off x="2814780" y="5553792"/>
            <a:ext cx="429116" cy="421026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43" name="Straight Connector 42"/>
          <p:cNvCxnSpPr>
            <a:stCxn id="35" idx="6"/>
            <a:endCxn id="38" idx="2"/>
          </p:cNvCxnSpPr>
          <p:nvPr/>
        </p:nvCxnSpPr>
        <p:spPr>
          <a:xfrm>
            <a:off x="2866302" y="6102253"/>
            <a:ext cx="326072" cy="0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44" name="Straight Connector 43"/>
          <p:cNvCxnSpPr>
            <a:stCxn id="37" idx="4"/>
            <a:endCxn id="38" idx="0"/>
          </p:cNvCxnSpPr>
          <p:nvPr/>
        </p:nvCxnSpPr>
        <p:spPr>
          <a:xfrm>
            <a:off x="3368282" y="5606577"/>
            <a:ext cx="0" cy="315456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sp>
        <p:nvSpPr>
          <p:cNvPr id="45" name="TextBox 44"/>
          <p:cNvSpPr txBox="1"/>
          <p:nvPr/>
        </p:nvSpPr>
        <p:spPr>
          <a:xfrm>
            <a:off x="3702278" y="5626892"/>
            <a:ext cx="639543" cy="2616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333333"/>
                </a:solidFill>
              </a:rPr>
              <a:t>Level 2</a:t>
            </a:r>
            <a:endParaRPr lang="en-US" sz="1100" dirty="0">
              <a:solidFill>
                <a:srgbClr val="333333"/>
              </a:solidFill>
            </a:endParaRPr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6219203"/>
              </p:ext>
            </p:extLst>
          </p:nvPr>
        </p:nvGraphicFramePr>
        <p:xfrm>
          <a:off x="4794326" y="5635946"/>
          <a:ext cx="519224" cy="286087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59612"/>
                <a:gridCol w="259612"/>
              </a:tblGrid>
              <a:tr h="286087"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4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5</a:t>
                      </a:r>
                      <a:endParaRPr lang="en-US" sz="1200" b="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2073306"/>
              </p:ext>
            </p:extLst>
          </p:nvPr>
        </p:nvGraphicFramePr>
        <p:xfrm>
          <a:off x="4395851" y="5635946"/>
          <a:ext cx="265650" cy="286087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65650"/>
              </a:tblGrid>
              <a:tr h="286087"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2</a:t>
                      </a:r>
                      <a:endParaRPr lang="en-US" sz="1200" b="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48" name="Straight Arrow Connector 47"/>
          <p:cNvCxnSpPr/>
          <p:nvPr/>
        </p:nvCxnSpPr>
        <p:spPr>
          <a:xfrm flipH="1">
            <a:off x="4655878" y="3272755"/>
            <a:ext cx="138449" cy="97536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4794326" y="3272755"/>
            <a:ext cx="132825" cy="97536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endCxn id="47" idx="0"/>
          </p:cNvCxnSpPr>
          <p:nvPr/>
        </p:nvCxnSpPr>
        <p:spPr>
          <a:xfrm flipH="1">
            <a:off x="4528676" y="4515129"/>
            <a:ext cx="132825" cy="112081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4918878" y="4616357"/>
            <a:ext cx="8273" cy="98814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4918878" y="4546572"/>
            <a:ext cx="258043" cy="108937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53" name="Table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7400463"/>
              </p:ext>
            </p:extLst>
          </p:nvPr>
        </p:nvGraphicFramePr>
        <p:xfrm>
          <a:off x="6527966" y="4881231"/>
          <a:ext cx="1641006" cy="286087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73501"/>
                <a:gridCol w="273501"/>
                <a:gridCol w="273501"/>
                <a:gridCol w="273501"/>
                <a:gridCol w="273501"/>
                <a:gridCol w="273501"/>
              </a:tblGrid>
              <a:tr h="286087"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0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1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2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1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2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2</a:t>
                      </a:r>
                      <a:endParaRPr lang="en-US" sz="1200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4" name="TextBox 53"/>
          <p:cNvSpPr txBox="1"/>
          <p:nvPr/>
        </p:nvSpPr>
        <p:spPr>
          <a:xfrm>
            <a:off x="8168972" y="4859541"/>
            <a:ext cx="1095172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333333"/>
                </a:solidFill>
              </a:rPr>
              <a:t>Level Array</a:t>
            </a:r>
            <a:endParaRPr lang="en-US" sz="1400" dirty="0">
              <a:solidFill>
                <a:srgbClr val="333333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498976" y="4475780"/>
            <a:ext cx="313044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33"/>
                </a:solidFill>
              </a:rPr>
              <a:t>0</a:t>
            </a:r>
            <a:endParaRPr lang="en-US" dirty="0">
              <a:solidFill>
                <a:srgbClr val="333333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775769" y="4475780"/>
            <a:ext cx="313044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33"/>
                </a:solidFill>
              </a:rPr>
              <a:t>1</a:t>
            </a:r>
            <a:endParaRPr lang="en-US" dirty="0">
              <a:solidFill>
                <a:srgbClr val="333333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088813" y="4480196"/>
            <a:ext cx="313044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3333"/>
                </a:solidFill>
              </a:rPr>
              <a:t>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365333" y="4477988"/>
            <a:ext cx="313044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3333"/>
                </a:solidFill>
              </a:rPr>
              <a:t>3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646274" y="4475780"/>
            <a:ext cx="313044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3333"/>
                </a:solidFill>
              </a:rPr>
              <a:t>4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895060" y="4488778"/>
            <a:ext cx="313044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3333"/>
                </a:solidFill>
              </a:rPr>
              <a:t>5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214446" y="4568113"/>
            <a:ext cx="633757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3333"/>
                </a:solidFill>
              </a:rPr>
              <a:t>Vertex</a:t>
            </a:r>
            <a:endParaRPr lang="en-US" sz="1200" dirty="0">
              <a:solidFill>
                <a:srgbClr val="333333"/>
              </a:solidFill>
            </a:endParaRPr>
          </a:p>
        </p:txBody>
      </p:sp>
      <p:sp>
        <p:nvSpPr>
          <p:cNvPr id="68" name="Right Brace 67"/>
          <p:cNvSpPr/>
          <p:nvPr/>
        </p:nvSpPr>
        <p:spPr>
          <a:xfrm>
            <a:off x="5861091" y="2980161"/>
            <a:ext cx="390740" cy="3302311"/>
          </a:xfrm>
          <a:prstGeom prst="rightBrace">
            <a:avLst>
              <a:gd name="adj1" fmla="val 90487"/>
              <a:gd name="adj2" fmla="val 62256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6655758" y="4145797"/>
            <a:ext cx="1697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Result of BFS</a:t>
            </a:r>
            <a:endParaRPr lang="en-US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755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CHARACTERIZATION  OF NESTED PARALLELISM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7467600" cy="1135324"/>
          </a:xfrm>
        </p:spPr>
        <p:txBody>
          <a:bodyPr/>
          <a:lstStyle/>
          <a:p>
            <a:r>
              <a:rPr lang="en-US" dirty="0" smtClean="0"/>
              <a:t>Parallel recursion</a:t>
            </a:r>
          </a:p>
          <a:p>
            <a:pPr lvl="1"/>
            <a:r>
              <a:rPr lang="en-US" dirty="0" smtClean="0"/>
              <a:t>For instance: Breadth-First Search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FBAF-9941-304C-ABC8-C884F29958BC}" type="slidenum">
              <a:rPr lang="en-US" smtClean="0"/>
              <a:t>25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838652" y="2670433"/>
            <a:ext cx="351816" cy="360439"/>
          </a:xfrm>
          <a:prstGeom prst="ellipse">
            <a:avLst/>
          </a:prstGeom>
          <a:noFill/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1</a:t>
            </a:r>
            <a:endParaRPr lang="en-US" sz="1100" dirty="0"/>
          </a:p>
        </p:txBody>
      </p:sp>
      <p:sp>
        <p:nvSpPr>
          <p:cNvPr id="6" name="Oval 5"/>
          <p:cNvSpPr/>
          <p:nvPr/>
        </p:nvSpPr>
        <p:spPr>
          <a:xfrm>
            <a:off x="2514486" y="2672507"/>
            <a:ext cx="351816" cy="36043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0</a:t>
            </a:r>
            <a:endParaRPr lang="en-US" sz="1100" dirty="0"/>
          </a:p>
        </p:txBody>
      </p:sp>
      <p:sp>
        <p:nvSpPr>
          <p:cNvPr id="7" name="Oval 6"/>
          <p:cNvSpPr/>
          <p:nvPr/>
        </p:nvSpPr>
        <p:spPr>
          <a:xfrm>
            <a:off x="2514486" y="3348402"/>
            <a:ext cx="351816" cy="360439"/>
          </a:xfrm>
          <a:prstGeom prst="ellipse">
            <a:avLst/>
          </a:prstGeom>
          <a:noFill/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3</a:t>
            </a:r>
            <a:endParaRPr lang="en-US" sz="1100" dirty="0"/>
          </a:p>
        </p:txBody>
      </p:sp>
      <p:sp>
        <p:nvSpPr>
          <p:cNvPr id="8" name="Oval 7"/>
          <p:cNvSpPr/>
          <p:nvPr/>
        </p:nvSpPr>
        <p:spPr>
          <a:xfrm>
            <a:off x="1838652" y="3348402"/>
            <a:ext cx="351816" cy="360439"/>
          </a:xfrm>
          <a:prstGeom prst="ellipse">
            <a:avLst/>
          </a:prstGeom>
          <a:noFill/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2</a:t>
            </a:r>
            <a:endParaRPr lang="en-US" sz="1100" dirty="0"/>
          </a:p>
        </p:txBody>
      </p:sp>
      <p:sp>
        <p:nvSpPr>
          <p:cNvPr id="9" name="Oval 8"/>
          <p:cNvSpPr/>
          <p:nvPr/>
        </p:nvSpPr>
        <p:spPr>
          <a:xfrm>
            <a:off x="3192374" y="2672507"/>
            <a:ext cx="351816" cy="360439"/>
          </a:xfrm>
          <a:prstGeom prst="ellipse">
            <a:avLst/>
          </a:prstGeom>
          <a:noFill/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4</a:t>
            </a:r>
            <a:endParaRPr lang="en-US" sz="1100" dirty="0"/>
          </a:p>
        </p:txBody>
      </p:sp>
      <p:sp>
        <p:nvSpPr>
          <p:cNvPr id="10" name="Oval 9"/>
          <p:cNvSpPr/>
          <p:nvPr/>
        </p:nvSpPr>
        <p:spPr>
          <a:xfrm>
            <a:off x="3192374" y="3348402"/>
            <a:ext cx="351816" cy="360439"/>
          </a:xfrm>
          <a:prstGeom prst="ellipse">
            <a:avLst/>
          </a:prstGeom>
          <a:noFill/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5</a:t>
            </a:r>
            <a:endParaRPr lang="en-US" sz="1100" dirty="0"/>
          </a:p>
        </p:txBody>
      </p:sp>
      <p:cxnSp>
        <p:nvCxnSpPr>
          <p:cNvPr id="11" name="Straight Connector 10"/>
          <p:cNvCxnSpPr>
            <a:stCxn id="6" idx="2"/>
            <a:endCxn id="5" idx="6"/>
          </p:cNvCxnSpPr>
          <p:nvPr/>
        </p:nvCxnSpPr>
        <p:spPr>
          <a:xfrm flipH="1" flipV="1">
            <a:off x="2190468" y="2850653"/>
            <a:ext cx="324018" cy="2074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12" name="Straight Connector 11"/>
          <p:cNvCxnSpPr>
            <a:stCxn id="5" idx="4"/>
            <a:endCxn id="8" idx="0"/>
          </p:cNvCxnSpPr>
          <p:nvPr/>
        </p:nvCxnSpPr>
        <p:spPr>
          <a:xfrm>
            <a:off x="2014560" y="3030872"/>
            <a:ext cx="0" cy="317530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13" name="Straight Connector 12"/>
          <p:cNvCxnSpPr>
            <a:stCxn id="6" idx="4"/>
            <a:endCxn id="7" idx="0"/>
          </p:cNvCxnSpPr>
          <p:nvPr/>
        </p:nvCxnSpPr>
        <p:spPr>
          <a:xfrm>
            <a:off x="2690394" y="3032946"/>
            <a:ext cx="0" cy="315456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14" name="Straight Connector 13"/>
          <p:cNvCxnSpPr>
            <a:stCxn id="7" idx="7"/>
            <a:endCxn id="9" idx="3"/>
          </p:cNvCxnSpPr>
          <p:nvPr/>
        </p:nvCxnSpPr>
        <p:spPr>
          <a:xfrm flipV="1">
            <a:off x="2814780" y="2980161"/>
            <a:ext cx="429116" cy="421026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15" name="Straight Connector 14"/>
          <p:cNvCxnSpPr>
            <a:stCxn id="7" idx="6"/>
            <a:endCxn id="10" idx="2"/>
          </p:cNvCxnSpPr>
          <p:nvPr/>
        </p:nvCxnSpPr>
        <p:spPr>
          <a:xfrm>
            <a:off x="2866302" y="3528622"/>
            <a:ext cx="326072" cy="0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16" name="Straight Connector 15"/>
          <p:cNvCxnSpPr>
            <a:stCxn id="9" idx="4"/>
            <a:endCxn id="10" idx="0"/>
          </p:cNvCxnSpPr>
          <p:nvPr/>
        </p:nvCxnSpPr>
        <p:spPr>
          <a:xfrm>
            <a:off x="3368282" y="3032946"/>
            <a:ext cx="0" cy="315456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sp>
        <p:nvSpPr>
          <p:cNvPr id="17" name="TextBox 16"/>
          <p:cNvSpPr txBox="1"/>
          <p:nvPr/>
        </p:nvSpPr>
        <p:spPr>
          <a:xfrm>
            <a:off x="1045739" y="3114445"/>
            <a:ext cx="639543" cy="2616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2"/>
                </a:solidFill>
              </a:rPr>
              <a:t>Level 0</a:t>
            </a:r>
            <a:endParaRPr lang="en-US" sz="1100" dirty="0">
              <a:solidFill>
                <a:schemeClr val="bg2"/>
              </a:solidFill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569814"/>
              </p:ext>
            </p:extLst>
          </p:nvPr>
        </p:nvGraphicFramePr>
        <p:xfrm>
          <a:off x="4102255" y="3013024"/>
          <a:ext cx="265650" cy="286087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65650"/>
              </a:tblGrid>
              <a:tr h="286087"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0</a:t>
                      </a:r>
                      <a:endParaRPr lang="en-US" sz="1200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Oval 18"/>
          <p:cNvSpPr/>
          <p:nvPr/>
        </p:nvSpPr>
        <p:spPr>
          <a:xfrm>
            <a:off x="1838652" y="3938388"/>
            <a:ext cx="351816" cy="36043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1</a:t>
            </a:r>
            <a:endParaRPr lang="en-US" sz="1100" dirty="0"/>
          </a:p>
        </p:txBody>
      </p:sp>
      <p:sp>
        <p:nvSpPr>
          <p:cNvPr id="20" name="Oval 19"/>
          <p:cNvSpPr/>
          <p:nvPr/>
        </p:nvSpPr>
        <p:spPr>
          <a:xfrm>
            <a:off x="2514486" y="3940462"/>
            <a:ext cx="351816" cy="360439"/>
          </a:xfrm>
          <a:prstGeom prst="ellipse">
            <a:avLst/>
          </a:prstGeom>
          <a:solidFill>
            <a:schemeClr val="bg2">
              <a:lumMod val="75000"/>
              <a:lumOff val="2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0</a:t>
            </a:r>
            <a:endParaRPr lang="en-US" sz="1100" dirty="0"/>
          </a:p>
        </p:txBody>
      </p:sp>
      <p:sp>
        <p:nvSpPr>
          <p:cNvPr id="21" name="Oval 20"/>
          <p:cNvSpPr/>
          <p:nvPr/>
        </p:nvSpPr>
        <p:spPr>
          <a:xfrm>
            <a:off x="2514486" y="4616357"/>
            <a:ext cx="351816" cy="36043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3</a:t>
            </a:r>
            <a:endParaRPr lang="en-US" sz="1100" dirty="0"/>
          </a:p>
        </p:txBody>
      </p:sp>
      <p:sp>
        <p:nvSpPr>
          <p:cNvPr id="22" name="Oval 21"/>
          <p:cNvSpPr/>
          <p:nvPr/>
        </p:nvSpPr>
        <p:spPr>
          <a:xfrm>
            <a:off x="1838652" y="4616357"/>
            <a:ext cx="351816" cy="360439"/>
          </a:xfrm>
          <a:prstGeom prst="ellipse">
            <a:avLst/>
          </a:prstGeom>
          <a:noFill/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2</a:t>
            </a:r>
            <a:endParaRPr lang="en-US" sz="1100" dirty="0"/>
          </a:p>
        </p:txBody>
      </p:sp>
      <p:sp>
        <p:nvSpPr>
          <p:cNvPr id="23" name="Oval 22"/>
          <p:cNvSpPr/>
          <p:nvPr/>
        </p:nvSpPr>
        <p:spPr>
          <a:xfrm>
            <a:off x="3192374" y="3940462"/>
            <a:ext cx="351816" cy="360439"/>
          </a:xfrm>
          <a:prstGeom prst="ellipse">
            <a:avLst/>
          </a:prstGeom>
          <a:noFill/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4</a:t>
            </a:r>
            <a:endParaRPr lang="en-US" sz="1100" dirty="0"/>
          </a:p>
        </p:txBody>
      </p:sp>
      <p:sp>
        <p:nvSpPr>
          <p:cNvPr id="24" name="Oval 23"/>
          <p:cNvSpPr/>
          <p:nvPr/>
        </p:nvSpPr>
        <p:spPr>
          <a:xfrm>
            <a:off x="3192374" y="4616357"/>
            <a:ext cx="351816" cy="360439"/>
          </a:xfrm>
          <a:prstGeom prst="ellipse">
            <a:avLst/>
          </a:prstGeom>
          <a:noFill/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5</a:t>
            </a:r>
            <a:endParaRPr lang="en-US" sz="1100" dirty="0"/>
          </a:p>
        </p:txBody>
      </p:sp>
      <p:cxnSp>
        <p:nvCxnSpPr>
          <p:cNvPr id="25" name="Straight Connector 24"/>
          <p:cNvCxnSpPr>
            <a:stCxn id="20" idx="2"/>
            <a:endCxn id="19" idx="6"/>
          </p:cNvCxnSpPr>
          <p:nvPr/>
        </p:nvCxnSpPr>
        <p:spPr>
          <a:xfrm flipH="1" flipV="1">
            <a:off x="2190468" y="4118608"/>
            <a:ext cx="324018" cy="2074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26" name="Straight Connector 25"/>
          <p:cNvCxnSpPr>
            <a:stCxn id="19" idx="4"/>
            <a:endCxn id="22" idx="0"/>
          </p:cNvCxnSpPr>
          <p:nvPr/>
        </p:nvCxnSpPr>
        <p:spPr>
          <a:xfrm>
            <a:off x="2014560" y="4298827"/>
            <a:ext cx="0" cy="317530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27" name="Straight Connector 26"/>
          <p:cNvCxnSpPr>
            <a:stCxn id="20" idx="4"/>
            <a:endCxn id="21" idx="0"/>
          </p:cNvCxnSpPr>
          <p:nvPr/>
        </p:nvCxnSpPr>
        <p:spPr>
          <a:xfrm>
            <a:off x="2690394" y="4300901"/>
            <a:ext cx="0" cy="315456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28" name="Straight Connector 27"/>
          <p:cNvCxnSpPr>
            <a:stCxn id="21" idx="7"/>
            <a:endCxn id="23" idx="3"/>
          </p:cNvCxnSpPr>
          <p:nvPr/>
        </p:nvCxnSpPr>
        <p:spPr>
          <a:xfrm flipV="1">
            <a:off x="2814780" y="4248116"/>
            <a:ext cx="429116" cy="421026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29" name="Straight Connector 28"/>
          <p:cNvCxnSpPr>
            <a:stCxn id="21" idx="6"/>
            <a:endCxn id="24" idx="2"/>
          </p:cNvCxnSpPr>
          <p:nvPr/>
        </p:nvCxnSpPr>
        <p:spPr>
          <a:xfrm>
            <a:off x="2866302" y="4796577"/>
            <a:ext cx="326072" cy="0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30" name="Straight Connector 29"/>
          <p:cNvCxnSpPr>
            <a:stCxn id="23" idx="4"/>
            <a:endCxn id="24" idx="0"/>
          </p:cNvCxnSpPr>
          <p:nvPr/>
        </p:nvCxnSpPr>
        <p:spPr>
          <a:xfrm>
            <a:off x="3368282" y="4300901"/>
            <a:ext cx="0" cy="315456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sp>
        <p:nvSpPr>
          <p:cNvPr id="31" name="TextBox 30"/>
          <p:cNvSpPr txBox="1"/>
          <p:nvPr/>
        </p:nvSpPr>
        <p:spPr>
          <a:xfrm>
            <a:off x="1045739" y="4384324"/>
            <a:ext cx="639543" cy="2616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333333"/>
                </a:solidFill>
              </a:rPr>
              <a:t>Level 1</a:t>
            </a:r>
            <a:endParaRPr lang="en-US" sz="1100" dirty="0">
              <a:solidFill>
                <a:srgbClr val="333333"/>
              </a:solidFill>
            </a:endParaRP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7033976"/>
              </p:ext>
            </p:extLst>
          </p:nvPr>
        </p:nvGraphicFramePr>
        <p:xfrm>
          <a:off x="3969430" y="4283312"/>
          <a:ext cx="519224" cy="286087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59612"/>
                <a:gridCol w="259612"/>
              </a:tblGrid>
              <a:tr h="286087"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1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3</a:t>
                      </a:r>
                      <a:endParaRPr lang="en-US" sz="1200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3" name="Oval 32"/>
          <p:cNvSpPr/>
          <p:nvPr/>
        </p:nvSpPr>
        <p:spPr>
          <a:xfrm>
            <a:off x="1838652" y="5244064"/>
            <a:ext cx="351816" cy="360439"/>
          </a:xfrm>
          <a:prstGeom prst="ellipse">
            <a:avLst/>
          </a:prstGeom>
          <a:solidFill>
            <a:srgbClr val="666666"/>
          </a:solidFill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1</a:t>
            </a:r>
            <a:endParaRPr lang="en-US" sz="1100" dirty="0"/>
          </a:p>
        </p:txBody>
      </p:sp>
      <p:sp>
        <p:nvSpPr>
          <p:cNvPr id="34" name="Oval 33"/>
          <p:cNvSpPr/>
          <p:nvPr/>
        </p:nvSpPr>
        <p:spPr>
          <a:xfrm>
            <a:off x="2514486" y="5246138"/>
            <a:ext cx="351816" cy="360439"/>
          </a:xfrm>
          <a:prstGeom prst="ellipse">
            <a:avLst/>
          </a:prstGeom>
          <a:solidFill>
            <a:srgbClr val="666666"/>
          </a:solidFill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0</a:t>
            </a:r>
            <a:endParaRPr lang="en-US" sz="1100" dirty="0"/>
          </a:p>
        </p:txBody>
      </p:sp>
      <p:sp>
        <p:nvSpPr>
          <p:cNvPr id="35" name="Oval 34"/>
          <p:cNvSpPr/>
          <p:nvPr/>
        </p:nvSpPr>
        <p:spPr>
          <a:xfrm>
            <a:off x="2514486" y="5922033"/>
            <a:ext cx="351816" cy="360439"/>
          </a:xfrm>
          <a:prstGeom prst="ellipse">
            <a:avLst/>
          </a:prstGeom>
          <a:solidFill>
            <a:srgbClr val="666666"/>
          </a:solidFill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3</a:t>
            </a:r>
            <a:endParaRPr lang="en-US" sz="1100" dirty="0"/>
          </a:p>
        </p:txBody>
      </p:sp>
      <p:sp>
        <p:nvSpPr>
          <p:cNvPr id="36" name="Oval 35"/>
          <p:cNvSpPr/>
          <p:nvPr/>
        </p:nvSpPr>
        <p:spPr>
          <a:xfrm>
            <a:off x="1838652" y="5922033"/>
            <a:ext cx="351816" cy="36043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2</a:t>
            </a:r>
            <a:endParaRPr lang="en-US" sz="1100" dirty="0"/>
          </a:p>
        </p:txBody>
      </p:sp>
      <p:sp>
        <p:nvSpPr>
          <p:cNvPr id="37" name="Oval 36"/>
          <p:cNvSpPr/>
          <p:nvPr/>
        </p:nvSpPr>
        <p:spPr>
          <a:xfrm>
            <a:off x="3192374" y="5246138"/>
            <a:ext cx="351816" cy="36043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4</a:t>
            </a:r>
            <a:endParaRPr lang="en-US" sz="1100" dirty="0"/>
          </a:p>
        </p:txBody>
      </p:sp>
      <p:sp>
        <p:nvSpPr>
          <p:cNvPr id="38" name="Oval 37"/>
          <p:cNvSpPr/>
          <p:nvPr/>
        </p:nvSpPr>
        <p:spPr>
          <a:xfrm>
            <a:off x="3192374" y="5922033"/>
            <a:ext cx="351816" cy="36043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5</a:t>
            </a:r>
            <a:endParaRPr lang="en-US" sz="1100" dirty="0"/>
          </a:p>
        </p:txBody>
      </p:sp>
      <p:cxnSp>
        <p:nvCxnSpPr>
          <p:cNvPr id="39" name="Straight Connector 38"/>
          <p:cNvCxnSpPr>
            <a:stCxn id="34" idx="2"/>
            <a:endCxn id="33" idx="6"/>
          </p:cNvCxnSpPr>
          <p:nvPr/>
        </p:nvCxnSpPr>
        <p:spPr>
          <a:xfrm flipH="1" flipV="1">
            <a:off x="2190468" y="5424284"/>
            <a:ext cx="324018" cy="2074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40" name="Straight Connector 39"/>
          <p:cNvCxnSpPr>
            <a:stCxn id="33" idx="4"/>
            <a:endCxn id="36" idx="0"/>
          </p:cNvCxnSpPr>
          <p:nvPr/>
        </p:nvCxnSpPr>
        <p:spPr>
          <a:xfrm>
            <a:off x="2014560" y="5604503"/>
            <a:ext cx="0" cy="317530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41" name="Straight Connector 40"/>
          <p:cNvCxnSpPr>
            <a:stCxn id="34" idx="4"/>
            <a:endCxn id="35" idx="0"/>
          </p:cNvCxnSpPr>
          <p:nvPr/>
        </p:nvCxnSpPr>
        <p:spPr>
          <a:xfrm>
            <a:off x="2690394" y="5606577"/>
            <a:ext cx="0" cy="315456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42" name="Straight Connector 41"/>
          <p:cNvCxnSpPr>
            <a:stCxn id="35" idx="7"/>
            <a:endCxn id="37" idx="3"/>
          </p:cNvCxnSpPr>
          <p:nvPr/>
        </p:nvCxnSpPr>
        <p:spPr>
          <a:xfrm flipV="1">
            <a:off x="2814780" y="5553792"/>
            <a:ext cx="429116" cy="421026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43" name="Straight Connector 42"/>
          <p:cNvCxnSpPr>
            <a:stCxn id="35" idx="6"/>
            <a:endCxn id="38" idx="2"/>
          </p:cNvCxnSpPr>
          <p:nvPr/>
        </p:nvCxnSpPr>
        <p:spPr>
          <a:xfrm>
            <a:off x="2866302" y="6102253"/>
            <a:ext cx="326072" cy="0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44" name="Straight Connector 43"/>
          <p:cNvCxnSpPr>
            <a:stCxn id="37" idx="4"/>
            <a:endCxn id="38" idx="0"/>
          </p:cNvCxnSpPr>
          <p:nvPr/>
        </p:nvCxnSpPr>
        <p:spPr>
          <a:xfrm>
            <a:off x="3368282" y="5606577"/>
            <a:ext cx="0" cy="315456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sp>
        <p:nvSpPr>
          <p:cNvPr id="45" name="TextBox 44"/>
          <p:cNvSpPr txBox="1"/>
          <p:nvPr/>
        </p:nvSpPr>
        <p:spPr>
          <a:xfrm>
            <a:off x="1045739" y="5660423"/>
            <a:ext cx="639543" cy="2616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333333"/>
                </a:solidFill>
              </a:rPr>
              <a:t>Level 2</a:t>
            </a:r>
            <a:endParaRPr lang="en-US" sz="1100" dirty="0">
              <a:solidFill>
                <a:srgbClr val="333333"/>
              </a:solidFill>
            </a:endParaRPr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094293"/>
              </p:ext>
            </p:extLst>
          </p:nvPr>
        </p:nvGraphicFramePr>
        <p:xfrm>
          <a:off x="4235080" y="5662302"/>
          <a:ext cx="519224" cy="286087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59612"/>
                <a:gridCol w="259612"/>
              </a:tblGrid>
              <a:tr h="286087"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4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5</a:t>
                      </a:r>
                      <a:endParaRPr lang="en-US" sz="1200" b="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740633"/>
              </p:ext>
            </p:extLst>
          </p:nvPr>
        </p:nvGraphicFramePr>
        <p:xfrm>
          <a:off x="3836605" y="5662302"/>
          <a:ext cx="265650" cy="286087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65650"/>
              </a:tblGrid>
              <a:tr h="286087"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2</a:t>
                      </a:r>
                      <a:endParaRPr lang="en-US" sz="1200" b="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48" name="Straight Arrow Connector 47"/>
          <p:cNvCxnSpPr/>
          <p:nvPr/>
        </p:nvCxnSpPr>
        <p:spPr>
          <a:xfrm flipH="1">
            <a:off x="4096632" y="3299111"/>
            <a:ext cx="138449" cy="97536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4235080" y="3299111"/>
            <a:ext cx="132825" cy="97536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endCxn id="47" idx="0"/>
          </p:cNvCxnSpPr>
          <p:nvPr/>
        </p:nvCxnSpPr>
        <p:spPr>
          <a:xfrm flipH="1">
            <a:off x="3969430" y="4541485"/>
            <a:ext cx="132825" cy="112081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4359632" y="4572928"/>
            <a:ext cx="0" cy="105793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4359632" y="4572928"/>
            <a:ext cx="258043" cy="108937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5078272" y="3299111"/>
            <a:ext cx="2751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33"/>
                </a:solidFill>
              </a:rPr>
              <a:t>Total threads spawned: 2</a:t>
            </a:r>
            <a:endParaRPr lang="en-US" dirty="0">
              <a:solidFill>
                <a:srgbClr val="333333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617675" y="4271286"/>
            <a:ext cx="283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# Nested Kernel Call: 2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905559" y="5579057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Arrive at base case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078272" y="4642713"/>
            <a:ext cx="2751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33"/>
                </a:solidFill>
              </a:rPr>
              <a:t>Total threads spawned: 3</a:t>
            </a:r>
            <a:endParaRPr lang="en-US" dirty="0">
              <a:solidFill>
                <a:srgbClr val="333333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617001" y="2929779"/>
            <a:ext cx="4583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# Kernel Calls: 1, initial source in node 0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334342" y="5914858"/>
            <a:ext cx="2481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33"/>
                </a:solidFill>
              </a:rPr>
              <a:t>No more nodes to visit</a:t>
            </a:r>
            <a:endParaRPr lang="en-US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351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CHARACTERIZATION  OF NESTED PARALLELISM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96200" cy="4821864"/>
          </a:xfrm>
        </p:spPr>
        <p:txBody>
          <a:bodyPr>
            <a:noAutofit/>
          </a:bodyPr>
          <a:lstStyle/>
          <a:p>
            <a:r>
              <a:rPr lang="en-US" sz="2000" dirty="0" smtClean="0"/>
              <a:t>Parallel recursion</a:t>
            </a:r>
          </a:p>
          <a:p>
            <a:pPr lvl="1"/>
            <a:r>
              <a:rPr lang="en-US" sz="1800" b="1" dirty="0"/>
              <a:t>Degree of thread-level parallelism</a:t>
            </a:r>
            <a:r>
              <a:rPr lang="en-US" sz="1800" dirty="0"/>
              <a:t> </a:t>
            </a:r>
            <a:endParaRPr lang="en-US" sz="1800" dirty="0" smtClean="0"/>
          </a:p>
          <a:p>
            <a:pPr lvl="2"/>
            <a:r>
              <a:rPr lang="en-US" sz="1600" dirty="0"/>
              <a:t>B</a:t>
            </a:r>
            <a:r>
              <a:rPr lang="en-US" sz="1600" dirty="0" smtClean="0"/>
              <a:t>ased on the the # of outgoing edges per node - yields poor thread-level parallelism</a:t>
            </a:r>
          </a:p>
          <a:p>
            <a:pPr lvl="2"/>
            <a:r>
              <a:rPr lang="en-US" sz="1600" dirty="0" smtClean="0"/>
              <a:t>Degree of thread-level parallelism - dominates the effectiveness using a GPU</a:t>
            </a:r>
          </a:p>
          <a:p>
            <a:pPr lvl="2"/>
            <a:r>
              <a:rPr lang="en-US" sz="1600" dirty="0" smtClean="0"/>
              <a:t>Guideline: Increase thread-level parallelism</a:t>
            </a:r>
          </a:p>
          <a:p>
            <a:pPr lvl="1"/>
            <a:r>
              <a:rPr lang="en-US" sz="1800" b="1" dirty="0" smtClean="0"/>
              <a:t>Number of kernel launches</a:t>
            </a:r>
            <a:endParaRPr lang="en-US" sz="1800" dirty="0" smtClean="0"/>
          </a:p>
          <a:p>
            <a:pPr lvl="2"/>
            <a:r>
              <a:rPr lang="en-US" sz="1600" dirty="0" smtClean="0"/>
              <a:t>Based on # of visited node launches – lead to an excessive number of nested kernel, increasing the queue of pending grid to execute at the GMU</a:t>
            </a:r>
          </a:p>
          <a:p>
            <a:pPr lvl="2"/>
            <a:r>
              <a:rPr lang="en-US" sz="1600" dirty="0"/>
              <a:t>Guideline</a:t>
            </a:r>
            <a:r>
              <a:rPr lang="en-US" sz="1600" dirty="0" smtClean="0"/>
              <a:t>: Reduce the number of kernel launches</a:t>
            </a:r>
          </a:p>
          <a:p>
            <a:pPr lvl="1"/>
            <a:r>
              <a:rPr lang="en-US" sz="1800" b="1" dirty="0" smtClean="0"/>
              <a:t>Work Efficiency</a:t>
            </a:r>
          </a:p>
          <a:p>
            <a:pPr lvl="2"/>
            <a:r>
              <a:rPr lang="en-US" sz="1600" dirty="0" smtClean="0"/>
              <a:t>Multiple threads can arrive at the same node and visit it multiple times</a:t>
            </a:r>
          </a:p>
          <a:p>
            <a:pPr lvl="2"/>
            <a:r>
              <a:rPr lang="en-US" sz="1600" dirty="0" smtClean="0"/>
              <a:t>Doubling work on the same node is </a:t>
            </a:r>
            <a:r>
              <a:rPr lang="en-US" sz="1600" b="1" dirty="0" smtClean="0"/>
              <a:t>wasted work</a:t>
            </a:r>
          </a:p>
          <a:p>
            <a:pPr lvl="2"/>
            <a:r>
              <a:rPr lang="en-US" sz="1600" dirty="0" smtClean="0"/>
              <a:t>Guideline: Increase work efficiency by avoiding multiple visits to same node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FBAF-9941-304C-ABC8-C884F29958BC}" type="slidenum">
              <a:rPr lang="en-US" smtClean="0"/>
              <a:t>26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978218" y="49110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442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CHARACTERIZATION  OF </a:t>
            </a:r>
            <a:r>
              <a:rPr lang="en-US" dirty="0" smtClean="0"/>
              <a:t>CONCURRENT KERNEL EXECUTION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304" y="1600200"/>
            <a:ext cx="7661496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To fully understand resource contention, we need to characterize resource usage</a:t>
            </a:r>
          </a:p>
          <a:p>
            <a:endParaRPr lang="en-US" sz="2400" dirty="0" smtClean="0"/>
          </a:p>
          <a:p>
            <a:r>
              <a:rPr lang="en-US" sz="2400" dirty="0" smtClean="0"/>
              <a:t>Persistent Threads allow us to use dedicated threads, resident as the hardware threads, but they require modification of the kernel implementation</a:t>
            </a:r>
          </a:p>
          <a:p>
            <a:endParaRPr lang="en-US" sz="2400" dirty="0" smtClean="0"/>
          </a:p>
          <a:p>
            <a:r>
              <a:rPr lang="en-US" sz="2400" dirty="0" smtClean="0"/>
              <a:t>Resource utilization varies </a:t>
            </a:r>
            <a:r>
              <a:rPr lang="en-US" sz="2400" dirty="0"/>
              <a:t>dramatically across different GPU </a:t>
            </a:r>
            <a:r>
              <a:rPr lang="en-US" sz="2400" dirty="0" smtClean="0"/>
              <a:t>architectures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FBAF-9941-304C-ABC8-C884F29958B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63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CHARACTERIZATION  </a:t>
            </a:r>
            <a:r>
              <a:rPr lang="en-US" dirty="0" smtClean="0"/>
              <a:t>OF CONCURRENT KERNEL EXECUTION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7467600" cy="104851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Resource contention</a:t>
            </a:r>
          </a:p>
          <a:p>
            <a:r>
              <a:rPr lang="en-US" dirty="0" smtClean="0"/>
              <a:t>Non-Persistent Thread versus Persistent Threads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FBAF-9941-304C-ABC8-C884F29958BC}" type="slidenum">
              <a:rPr lang="en-US" smtClean="0"/>
              <a:t>28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68085" y="2394715"/>
            <a:ext cx="7904415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33333"/>
                </a:solidFill>
              </a:rPr>
              <a:t>__global__ void </a:t>
            </a:r>
            <a:r>
              <a:rPr lang="en-US" sz="1600" dirty="0" err="1">
                <a:solidFill>
                  <a:srgbClr val="333333"/>
                </a:solidFill>
              </a:rPr>
              <a:t>persistentKernel</a:t>
            </a:r>
            <a:r>
              <a:rPr lang="en-US" sz="1600" dirty="0">
                <a:solidFill>
                  <a:srgbClr val="333333"/>
                </a:solidFill>
              </a:rPr>
              <a:t>(</a:t>
            </a:r>
            <a:r>
              <a:rPr lang="en-US" sz="1600" dirty="0" err="1">
                <a:solidFill>
                  <a:srgbClr val="333333"/>
                </a:solidFill>
              </a:rPr>
              <a:t>int</a:t>
            </a:r>
            <a:r>
              <a:rPr lang="en-US" sz="1600" dirty="0">
                <a:solidFill>
                  <a:srgbClr val="333333"/>
                </a:solidFill>
              </a:rPr>
              <a:t> *A, </a:t>
            </a:r>
            <a:r>
              <a:rPr lang="en-US" sz="1600" dirty="0" err="1">
                <a:solidFill>
                  <a:srgbClr val="333333"/>
                </a:solidFill>
              </a:rPr>
              <a:t>int</a:t>
            </a:r>
            <a:r>
              <a:rPr lang="en-US" sz="1600" dirty="0">
                <a:solidFill>
                  <a:srgbClr val="333333"/>
                </a:solidFill>
              </a:rPr>
              <a:t> *B, </a:t>
            </a:r>
            <a:r>
              <a:rPr lang="en-US" sz="1600" dirty="0" err="1">
                <a:solidFill>
                  <a:srgbClr val="333333"/>
                </a:solidFill>
              </a:rPr>
              <a:t>int</a:t>
            </a:r>
            <a:r>
              <a:rPr lang="en-US" sz="1600" dirty="0">
                <a:solidFill>
                  <a:srgbClr val="333333"/>
                </a:solidFill>
              </a:rPr>
              <a:t> *C,</a:t>
            </a:r>
            <a:r>
              <a:rPr lang="en-US" b="1" dirty="0">
                <a:solidFill>
                  <a:srgbClr val="333333"/>
                </a:solidFill>
              </a:rPr>
              <a:t> </a:t>
            </a:r>
            <a:r>
              <a:rPr lang="en-US" b="1" dirty="0" err="1">
                <a:solidFill>
                  <a:srgbClr val="333333"/>
                </a:solidFill>
              </a:rPr>
              <a:t>int</a:t>
            </a:r>
            <a:r>
              <a:rPr lang="en-US" b="1" dirty="0">
                <a:solidFill>
                  <a:srgbClr val="333333"/>
                </a:solidFill>
              </a:rPr>
              <a:t> workload</a:t>
            </a:r>
            <a:r>
              <a:rPr lang="en-US" sz="1600" dirty="0">
                <a:solidFill>
                  <a:srgbClr val="333333"/>
                </a:solidFill>
              </a:rPr>
              <a:t>, </a:t>
            </a:r>
            <a:r>
              <a:rPr lang="en-US" sz="1600" dirty="0" err="1">
                <a:solidFill>
                  <a:srgbClr val="333333"/>
                </a:solidFill>
              </a:rPr>
              <a:t>int</a:t>
            </a:r>
            <a:r>
              <a:rPr lang="en-US" sz="1600" dirty="0">
                <a:solidFill>
                  <a:srgbClr val="333333"/>
                </a:solidFill>
              </a:rPr>
              <a:t> rows, </a:t>
            </a:r>
            <a:r>
              <a:rPr lang="en-US" sz="1600" dirty="0" err="1">
                <a:solidFill>
                  <a:srgbClr val="333333"/>
                </a:solidFill>
              </a:rPr>
              <a:t>int</a:t>
            </a:r>
            <a:r>
              <a:rPr lang="en-US" sz="1600" dirty="0">
                <a:solidFill>
                  <a:srgbClr val="333333"/>
                </a:solidFill>
              </a:rPr>
              <a:t> cols)</a:t>
            </a:r>
          </a:p>
          <a:p>
            <a:r>
              <a:rPr lang="en-US" sz="1600" dirty="0">
                <a:solidFill>
                  <a:srgbClr val="333333"/>
                </a:solidFill>
              </a:rPr>
              <a:t>{</a:t>
            </a:r>
          </a:p>
          <a:p>
            <a:r>
              <a:rPr lang="en-US" sz="1600" dirty="0">
                <a:solidFill>
                  <a:srgbClr val="333333"/>
                </a:solidFill>
              </a:rPr>
              <a:t>	</a:t>
            </a:r>
            <a:r>
              <a:rPr lang="en-US" sz="1600" dirty="0" err="1">
                <a:solidFill>
                  <a:srgbClr val="333333"/>
                </a:solidFill>
              </a:rPr>
              <a:t>int</a:t>
            </a:r>
            <a:r>
              <a:rPr lang="en-US" sz="1600" dirty="0">
                <a:solidFill>
                  <a:srgbClr val="333333"/>
                </a:solidFill>
              </a:rPr>
              <a:t> </a:t>
            </a:r>
            <a:r>
              <a:rPr lang="en-US" sz="1600" dirty="0" err="1">
                <a:solidFill>
                  <a:srgbClr val="333333"/>
                </a:solidFill>
              </a:rPr>
              <a:t>idx</a:t>
            </a:r>
            <a:r>
              <a:rPr lang="en-US" sz="1600" dirty="0">
                <a:solidFill>
                  <a:srgbClr val="333333"/>
                </a:solidFill>
              </a:rPr>
              <a:t> = </a:t>
            </a:r>
            <a:r>
              <a:rPr lang="en-US" sz="1600" dirty="0" err="1">
                <a:solidFill>
                  <a:srgbClr val="333333"/>
                </a:solidFill>
              </a:rPr>
              <a:t>blockIdx.x</a:t>
            </a:r>
            <a:r>
              <a:rPr lang="en-US" sz="1600" dirty="0">
                <a:solidFill>
                  <a:srgbClr val="333333"/>
                </a:solidFill>
              </a:rPr>
              <a:t> * </a:t>
            </a:r>
            <a:r>
              <a:rPr lang="en-US" sz="1600" dirty="0" err="1">
                <a:solidFill>
                  <a:srgbClr val="333333"/>
                </a:solidFill>
              </a:rPr>
              <a:t>blockDim.x</a:t>
            </a:r>
            <a:r>
              <a:rPr lang="en-US" sz="1600" dirty="0">
                <a:solidFill>
                  <a:srgbClr val="333333"/>
                </a:solidFill>
              </a:rPr>
              <a:t> + </a:t>
            </a:r>
            <a:r>
              <a:rPr lang="en-US" sz="1600" dirty="0" err="1">
                <a:solidFill>
                  <a:srgbClr val="333333"/>
                </a:solidFill>
              </a:rPr>
              <a:t>threadIdx.x</a:t>
            </a:r>
            <a:r>
              <a:rPr lang="en-US" sz="1600" dirty="0">
                <a:solidFill>
                  <a:srgbClr val="333333"/>
                </a:solidFill>
              </a:rPr>
              <a:t>;</a:t>
            </a:r>
          </a:p>
          <a:p>
            <a:r>
              <a:rPr lang="en-US" sz="1600" dirty="0">
                <a:solidFill>
                  <a:srgbClr val="333333"/>
                </a:solidFill>
              </a:rPr>
              <a:t>	</a:t>
            </a:r>
            <a:r>
              <a:rPr lang="en-US" sz="1600" dirty="0" err="1">
                <a:solidFill>
                  <a:srgbClr val="333333"/>
                </a:solidFill>
              </a:rPr>
              <a:t>idx</a:t>
            </a:r>
            <a:r>
              <a:rPr lang="en-US" sz="1600" dirty="0">
                <a:solidFill>
                  <a:srgbClr val="333333"/>
                </a:solidFill>
              </a:rPr>
              <a:t> = </a:t>
            </a:r>
            <a:r>
              <a:rPr lang="en-US" sz="1600" dirty="0" err="1">
                <a:solidFill>
                  <a:srgbClr val="333333"/>
                </a:solidFill>
              </a:rPr>
              <a:t>idx</a:t>
            </a:r>
            <a:r>
              <a:rPr lang="en-US" sz="1600" dirty="0">
                <a:solidFill>
                  <a:srgbClr val="333333"/>
                </a:solidFill>
              </a:rPr>
              <a:t> * workload;</a:t>
            </a:r>
          </a:p>
          <a:p>
            <a:r>
              <a:rPr lang="en-US" sz="1600" dirty="0">
                <a:solidFill>
                  <a:srgbClr val="333333"/>
                </a:solidFill>
              </a:rPr>
              <a:t>	</a:t>
            </a:r>
            <a:r>
              <a:rPr lang="en-US" sz="1600" dirty="0" err="1">
                <a:solidFill>
                  <a:srgbClr val="333333"/>
                </a:solidFill>
              </a:rPr>
              <a:t>int</a:t>
            </a:r>
            <a:r>
              <a:rPr lang="en-US" sz="1600" dirty="0">
                <a:solidFill>
                  <a:srgbClr val="333333"/>
                </a:solidFill>
              </a:rPr>
              <a:t> </a:t>
            </a:r>
            <a:r>
              <a:rPr lang="en-US" sz="1600" dirty="0" err="1">
                <a:solidFill>
                  <a:srgbClr val="333333"/>
                </a:solidFill>
              </a:rPr>
              <a:t>workloadProcessed</a:t>
            </a:r>
            <a:r>
              <a:rPr lang="en-US" sz="1600" dirty="0">
                <a:solidFill>
                  <a:srgbClr val="333333"/>
                </a:solidFill>
              </a:rPr>
              <a:t> = 0;</a:t>
            </a:r>
          </a:p>
          <a:p>
            <a:r>
              <a:rPr lang="en-US" sz="1600" dirty="0">
                <a:solidFill>
                  <a:srgbClr val="333333"/>
                </a:solidFill>
              </a:rPr>
              <a:t>	while(</a:t>
            </a:r>
            <a:r>
              <a:rPr lang="en-US" sz="1600" dirty="0" err="1">
                <a:solidFill>
                  <a:srgbClr val="333333"/>
                </a:solidFill>
              </a:rPr>
              <a:t>workloadProcessed</a:t>
            </a:r>
            <a:r>
              <a:rPr lang="en-US" sz="1600" dirty="0">
                <a:solidFill>
                  <a:srgbClr val="333333"/>
                </a:solidFill>
              </a:rPr>
              <a:t> &lt; workload){</a:t>
            </a:r>
          </a:p>
          <a:p>
            <a:r>
              <a:rPr lang="en-US" sz="1600" dirty="0">
                <a:solidFill>
                  <a:srgbClr val="333333"/>
                </a:solidFill>
              </a:rPr>
              <a:t>		if(A[(</a:t>
            </a:r>
            <a:r>
              <a:rPr lang="en-US" sz="1600" dirty="0" err="1">
                <a:solidFill>
                  <a:srgbClr val="333333"/>
                </a:solidFill>
              </a:rPr>
              <a:t>idx+workloadProcessed</a:t>
            </a:r>
            <a:r>
              <a:rPr lang="en-US" sz="1600" dirty="0">
                <a:solidFill>
                  <a:srgbClr val="333333"/>
                </a:solidFill>
              </a:rPr>
              <a:t>)*cols] == 1)</a:t>
            </a:r>
          </a:p>
          <a:p>
            <a:r>
              <a:rPr lang="en-US" sz="1600" dirty="0">
                <a:solidFill>
                  <a:srgbClr val="333333"/>
                </a:solidFill>
              </a:rPr>
              <a:t>		{</a:t>
            </a:r>
          </a:p>
          <a:p>
            <a:r>
              <a:rPr lang="mr-IN" sz="1600" dirty="0">
                <a:solidFill>
                  <a:srgbClr val="333333"/>
                </a:solidFill>
              </a:rPr>
              <a:t>			for(int i=0; i &lt; cols; i++){</a:t>
            </a:r>
          </a:p>
          <a:p>
            <a:r>
              <a:rPr lang="en-US" sz="1600" dirty="0">
                <a:solidFill>
                  <a:srgbClr val="333333"/>
                </a:solidFill>
              </a:rPr>
              <a:t>				C[(</a:t>
            </a:r>
            <a:r>
              <a:rPr lang="en-US" sz="1600" dirty="0" err="1">
                <a:solidFill>
                  <a:srgbClr val="333333"/>
                </a:solidFill>
              </a:rPr>
              <a:t>idx+workloadProcessed</a:t>
            </a:r>
            <a:r>
              <a:rPr lang="en-US" sz="1600" dirty="0">
                <a:solidFill>
                  <a:srgbClr val="333333"/>
                </a:solidFill>
              </a:rPr>
              <a:t>)*</a:t>
            </a:r>
            <a:r>
              <a:rPr lang="en-US" sz="1600" dirty="0" err="1">
                <a:solidFill>
                  <a:srgbClr val="333333"/>
                </a:solidFill>
              </a:rPr>
              <a:t>cols+i</a:t>
            </a:r>
            <a:r>
              <a:rPr lang="en-US" sz="1600" dirty="0">
                <a:solidFill>
                  <a:srgbClr val="333333"/>
                </a:solidFill>
              </a:rPr>
              <a:t>] = </a:t>
            </a:r>
            <a:r>
              <a:rPr lang="en-US" sz="1600" dirty="0" smtClean="0">
                <a:solidFill>
                  <a:srgbClr val="333333"/>
                </a:solidFill>
              </a:rPr>
              <a:t>						 		A</a:t>
            </a:r>
            <a:r>
              <a:rPr lang="en-US" sz="1600" dirty="0">
                <a:solidFill>
                  <a:srgbClr val="333333"/>
                </a:solidFill>
              </a:rPr>
              <a:t>[(</a:t>
            </a:r>
            <a:r>
              <a:rPr lang="en-US" sz="1600" dirty="0" err="1">
                <a:solidFill>
                  <a:srgbClr val="333333"/>
                </a:solidFill>
              </a:rPr>
              <a:t>idx+workloadProcessed</a:t>
            </a:r>
            <a:r>
              <a:rPr lang="en-US" sz="1600" dirty="0">
                <a:solidFill>
                  <a:srgbClr val="333333"/>
                </a:solidFill>
              </a:rPr>
              <a:t>)*</a:t>
            </a:r>
            <a:r>
              <a:rPr lang="en-US" sz="1600" dirty="0" err="1">
                <a:solidFill>
                  <a:srgbClr val="333333"/>
                </a:solidFill>
              </a:rPr>
              <a:t>cols+i</a:t>
            </a:r>
            <a:r>
              <a:rPr lang="en-US" sz="1600" dirty="0">
                <a:solidFill>
                  <a:srgbClr val="333333"/>
                </a:solidFill>
              </a:rPr>
              <a:t>]+B[(</a:t>
            </a:r>
            <a:r>
              <a:rPr lang="en-US" sz="1600" dirty="0" err="1">
                <a:solidFill>
                  <a:srgbClr val="333333"/>
                </a:solidFill>
              </a:rPr>
              <a:t>idx+workloadProcessed</a:t>
            </a:r>
            <a:r>
              <a:rPr lang="en-US" sz="1600" dirty="0">
                <a:solidFill>
                  <a:srgbClr val="333333"/>
                </a:solidFill>
              </a:rPr>
              <a:t>)*</a:t>
            </a:r>
            <a:r>
              <a:rPr lang="en-US" sz="1600" dirty="0" err="1">
                <a:solidFill>
                  <a:srgbClr val="333333"/>
                </a:solidFill>
              </a:rPr>
              <a:t>cols+i</a:t>
            </a:r>
            <a:r>
              <a:rPr lang="en-US" sz="1600" dirty="0">
                <a:solidFill>
                  <a:srgbClr val="333333"/>
                </a:solidFill>
              </a:rPr>
              <a:t>];</a:t>
            </a:r>
          </a:p>
          <a:p>
            <a:r>
              <a:rPr lang="en-US" sz="1600" dirty="0">
                <a:solidFill>
                  <a:srgbClr val="333333"/>
                </a:solidFill>
              </a:rPr>
              <a:t>			}</a:t>
            </a:r>
          </a:p>
          <a:p>
            <a:r>
              <a:rPr lang="en-US" sz="1600" dirty="0">
                <a:solidFill>
                  <a:srgbClr val="333333"/>
                </a:solidFill>
              </a:rPr>
              <a:t>		}</a:t>
            </a:r>
          </a:p>
          <a:p>
            <a:r>
              <a:rPr lang="en-US" sz="1600" dirty="0">
                <a:solidFill>
                  <a:srgbClr val="333333"/>
                </a:solidFill>
              </a:rPr>
              <a:t>		</a:t>
            </a:r>
            <a:r>
              <a:rPr lang="en-US" sz="1600" dirty="0" err="1">
                <a:solidFill>
                  <a:srgbClr val="333333"/>
                </a:solidFill>
              </a:rPr>
              <a:t>workloadProcessed</a:t>
            </a:r>
            <a:r>
              <a:rPr lang="en-US" sz="1600" dirty="0">
                <a:solidFill>
                  <a:srgbClr val="333333"/>
                </a:solidFill>
              </a:rPr>
              <a:t>++;</a:t>
            </a:r>
          </a:p>
          <a:p>
            <a:r>
              <a:rPr lang="en-US" sz="1600" dirty="0">
                <a:solidFill>
                  <a:srgbClr val="333333"/>
                </a:solidFill>
              </a:rPr>
              <a:t>	}</a:t>
            </a:r>
          </a:p>
          <a:p>
            <a:r>
              <a:rPr lang="en-US" sz="1600" dirty="0">
                <a:solidFill>
                  <a:srgbClr val="333333"/>
                </a:solidFill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603181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CHARACTERIZATION  OF </a:t>
            </a:r>
            <a:r>
              <a:rPr lang="en-US" dirty="0" smtClean="0"/>
              <a:t>CONCURRENT KERNEL EXECUTION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FBAF-9941-304C-ABC8-C884F29958BC}" type="slidenum">
              <a:rPr lang="en-US" smtClean="0"/>
              <a:t>29</a:t>
            </a:fld>
            <a:endParaRPr lang="en-US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0889479"/>
              </p:ext>
            </p:extLst>
          </p:nvPr>
        </p:nvGraphicFramePr>
        <p:xfrm>
          <a:off x="603746" y="2286615"/>
          <a:ext cx="7321054" cy="4135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361" y="1422414"/>
            <a:ext cx="8309269" cy="52927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Sequential / </a:t>
            </a:r>
            <a:r>
              <a:rPr lang="en-US" sz="2000" dirty="0" err="1" smtClean="0"/>
              <a:t>HyperQ</a:t>
            </a:r>
            <a:r>
              <a:rPr lang="en-US" sz="2000" dirty="0" smtClean="0"/>
              <a:t> / Non Persistent Threads / Persistent Threads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72909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96200" cy="4821864"/>
          </a:xfrm>
        </p:spPr>
        <p:txBody>
          <a:bodyPr>
            <a:noAutofit/>
          </a:bodyPr>
          <a:lstStyle/>
          <a:p>
            <a:r>
              <a:rPr lang="en-US" sz="2400" dirty="0" smtClean="0"/>
              <a:t>Accelerators have evolved rapidly in the last few years</a:t>
            </a:r>
          </a:p>
          <a:p>
            <a:r>
              <a:rPr lang="en-US" sz="2400" dirty="0" smtClean="0"/>
              <a:t>The immediate translation to improved application performance remains 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challenging</a:t>
            </a:r>
            <a:endParaRPr lang="en-US" sz="2400" dirty="0" smtClean="0"/>
          </a:p>
          <a:p>
            <a:r>
              <a:rPr lang="en-US" sz="2400" dirty="0"/>
              <a:t>Common applications include a range of programming semantics, including: recursion, graph traversal, and evolutionary algorithms </a:t>
            </a:r>
          </a:p>
          <a:p>
            <a:pPr lvl="1"/>
            <a:r>
              <a:rPr lang="en-US" sz="1800" dirty="0"/>
              <a:t>These algorithms tend to be </a:t>
            </a:r>
            <a:r>
              <a:rPr lang="en-US" sz="1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data-dependent execution</a:t>
            </a:r>
          </a:p>
          <a:p>
            <a:pPr lvl="1"/>
            <a:r>
              <a:rPr lang="en-US" sz="1800" dirty="0"/>
              <a:t>Data-dependent applications exhibit </a:t>
            </a:r>
            <a:r>
              <a:rPr lang="en-US" sz="1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irregular execution </a:t>
            </a:r>
            <a:r>
              <a:rPr lang="en-US" sz="1800" dirty="0"/>
              <a:t>and become burdensome for parallel computing</a:t>
            </a:r>
          </a:p>
          <a:p>
            <a:pPr lvl="1"/>
            <a:r>
              <a:rPr lang="en-US" sz="1800" dirty="0"/>
              <a:t>Irregularity in applications generates </a:t>
            </a:r>
            <a:r>
              <a:rPr lang="en-US" sz="1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warp </a:t>
            </a: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divergence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FBAF-9941-304C-ABC8-C884F29958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869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CHARACTERIZATION  OF </a:t>
            </a:r>
            <a:r>
              <a:rPr lang="en-US" dirty="0" smtClean="0"/>
              <a:t>CONCURRENT KERNEL EXECUTION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66127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Resource contention </a:t>
            </a:r>
            <a:r>
              <a:rPr lang="en-US" dirty="0"/>
              <a:t>a</a:t>
            </a:r>
            <a:r>
              <a:rPr lang="en-US" dirty="0" smtClean="0"/>
              <a:t>nalysis - Non Persistent Threads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FBAF-9941-304C-ABC8-C884F29958BC}" type="slidenum">
              <a:rPr lang="en-US" smtClean="0"/>
              <a:t>30</a:t>
            </a:fld>
            <a:endParaRPr lang="en-US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7414552"/>
              </p:ext>
            </p:extLst>
          </p:nvPr>
        </p:nvGraphicFramePr>
        <p:xfrm>
          <a:off x="209550" y="2106580"/>
          <a:ext cx="8541430" cy="3903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8768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CHARACTERIZATION  OF </a:t>
            </a:r>
            <a:r>
              <a:rPr lang="en-US" dirty="0" smtClean="0"/>
              <a:t>CONCURRENT KERNEL EXECUTION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66127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Resource contention </a:t>
            </a:r>
            <a:r>
              <a:rPr lang="en-US" dirty="0"/>
              <a:t>a</a:t>
            </a:r>
            <a:r>
              <a:rPr lang="en-US" dirty="0" smtClean="0"/>
              <a:t>nalysis </a:t>
            </a:r>
            <a:r>
              <a:rPr lang="mr-IN" dirty="0" smtClean="0"/>
              <a:t>–</a:t>
            </a:r>
            <a:r>
              <a:rPr lang="en-US" dirty="0" smtClean="0"/>
              <a:t> Persistent Threads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FBAF-9941-304C-ABC8-C884F29958BC}" type="slidenum">
              <a:rPr lang="en-US" smtClean="0"/>
              <a:t>31</a:t>
            </a:fld>
            <a:endParaRPr lang="en-US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4247656"/>
              </p:ext>
            </p:extLst>
          </p:nvPr>
        </p:nvGraphicFramePr>
        <p:xfrm>
          <a:off x="209550" y="2285052"/>
          <a:ext cx="8724900" cy="4000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76044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333333"/>
                </a:solidFill>
              </a:rPr>
              <a:t>Motivation</a:t>
            </a:r>
          </a:p>
          <a:p>
            <a:r>
              <a:rPr lang="en-US" dirty="0"/>
              <a:t>Background</a:t>
            </a:r>
          </a:p>
          <a:p>
            <a:r>
              <a:rPr lang="en-US" dirty="0"/>
              <a:t>Related Work</a:t>
            </a:r>
          </a:p>
          <a:p>
            <a:r>
              <a:rPr lang="en-US" dirty="0"/>
              <a:t>Characterization of Advanced Parallel Features</a:t>
            </a:r>
          </a:p>
          <a:p>
            <a:r>
              <a:rPr lang="en-US" b="1" dirty="0"/>
              <a:t>Exploitation of Advanced Parallel Features</a:t>
            </a:r>
          </a:p>
          <a:p>
            <a:r>
              <a:rPr lang="en-US" dirty="0">
                <a:solidFill>
                  <a:srgbClr val="D9D9D9"/>
                </a:solidFill>
              </a:rPr>
              <a:t>Real-World </a:t>
            </a:r>
            <a:r>
              <a:rPr lang="en-US" dirty="0" smtClean="0">
                <a:solidFill>
                  <a:srgbClr val="D9D9D9"/>
                </a:solidFill>
              </a:rPr>
              <a:t>Applications</a:t>
            </a:r>
            <a:endParaRPr lang="en-US" dirty="0">
              <a:solidFill>
                <a:srgbClr val="D9D9D9"/>
              </a:solidFill>
            </a:endParaRPr>
          </a:p>
          <a:p>
            <a:r>
              <a:rPr lang="en-US" dirty="0" smtClean="0">
                <a:solidFill>
                  <a:srgbClr val="D9D9D9"/>
                </a:solidFill>
              </a:rPr>
              <a:t>Conclusions and Future Work</a:t>
            </a:r>
            <a:endParaRPr lang="en-US" dirty="0">
              <a:solidFill>
                <a:srgbClr val="D9D9D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FBAF-9941-304C-ABC8-C884F29958B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21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EXPLOITATION OF ADVANCED PARALLEL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7467600" cy="754212"/>
          </a:xfrm>
        </p:spPr>
        <p:txBody>
          <a:bodyPr/>
          <a:lstStyle/>
          <a:p>
            <a:r>
              <a:rPr lang="en-US" dirty="0" smtClean="0"/>
              <a:t>Selective Matrix Add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FBAF-9941-304C-ABC8-C884F29958BC}" type="slidenum">
              <a:rPr lang="en-US" smtClean="0"/>
              <a:t>33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60285" y="2168640"/>
            <a:ext cx="683041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33333"/>
                </a:solidFill>
              </a:rPr>
              <a:t>__global__ void </a:t>
            </a:r>
            <a:r>
              <a:rPr lang="en-US" sz="1400" dirty="0" err="1">
                <a:solidFill>
                  <a:srgbClr val="333333"/>
                </a:solidFill>
              </a:rPr>
              <a:t>singleKernel</a:t>
            </a:r>
            <a:r>
              <a:rPr lang="en-US" sz="1400" dirty="0">
                <a:solidFill>
                  <a:srgbClr val="333333"/>
                </a:solidFill>
              </a:rPr>
              <a:t>(</a:t>
            </a:r>
            <a:r>
              <a:rPr lang="en-US" sz="1400" dirty="0" err="1">
                <a:solidFill>
                  <a:srgbClr val="333333"/>
                </a:solidFill>
              </a:rPr>
              <a:t>int</a:t>
            </a:r>
            <a:r>
              <a:rPr lang="en-US" sz="1400" dirty="0">
                <a:solidFill>
                  <a:srgbClr val="333333"/>
                </a:solidFill>
              </a:rPr>
              <a:t>* A, </a:t>
            </a:r>
            <a:r>
              <a:rPr lang="en-US" sz="1400" dirty="0" err="1">
                <a:solidFill>
                  <a:srgbClr val="333333"/>
                </a:solidFill>
              </a:rPr>
              <a:t>int</a:t>
            </a:r>
            <a:r>
              <a:rPr lang="en-US" sz="1400" dirty="0">
                <a:solidFill>
                  <a:srgbClr val="333333"/>
                </a:solidFill>
              </a:rPr>
              <a:t> *B, </a:t>
            </a:r>
            <a:r>
              <a:rPr lang="en-US" sz="1400" dirty="0" err="1">
                <a:solidFill>
                  <a:srgbClr val="333333"/>
                </a:solidFill>
              </a:rPr>
              <a:t>int</a:t>
            </a:r>
            <a:r>
              <a:rPr lang="en-US" sz="1400" dirty="0">
                <a:solidFill>
                  <a:srgbClr val="333333"/>
                </a:solidFill>
              </a:rPr>
              <a:t> *C, </a:t>
            </a:r>
            <a:r>
              <a:rPr lang="en-US" sz="1400" dirty="0" err="1">
                <a:solidFill>
                  <a:srgbClr val="333333"/>
                </a:solidFill>
              </a:rPr>
              <a:t>int</a:t>
            </a:r>
            <a:r>
              <a:rPr lang="en-US" sz="1400" dirty="0">
                <a:solidFill>
                  <a:srgbClr val="333333"/>
                </a:solidFill>
              </a:rPr>
              <a:t> rows, </a:t>
            </a:r>
            <a:r>
              <a:rPr lang="en-US" sz="1400" dirty="0" err="1">
                <a:solidFill>
                  <a:srgbClr val="333333"/>
                </a:solidFill>
              </a:rPr>
              <a:t>int</a:t>
            </a:r>
            <a:r>
              <a:rPr lang="en-US" sz="1400" dirty="0">
                <a:solidFill>
                  <a:srgbClr val="333333"/>
                </a:solidFill>
              </a:rPr>
              <a:t> cols)</a:t>
            </a:r>
          </a:p>
          <a:p>
            <a:r>
              <a:rPr lang="en-US" sz="1400" dirty="0">
                <a:solidFill>
                  <a:srgbClr val="333333"/>
                </a:solidFill>
              </a:rPr>
              <a:t>{</a:t>
            </a:r>
          </a:p>
          <a:p>
            <a:r>
              <a:rPr lang="en-US" sz="1400" dirty="0">
                <a:solidFill>
                  <a:srgbClr val="333333"/>
                </a:solidFill>
              </a:rPr>
              <a:t>	</a:t>
            </a:r>
            <a:r>
              <a:rPr lang="en-US" sz="1400" dirty="0" err="1">
                <a:solidFill>
                  <a:srgbClr val="333333"/>
                </a:solidFill>
              </a:rPr>
              <a:t>int</a:t>
            </a:r>
            <a:r>
              <a:rPr lang="en-US" sz="1400" dirty="0">
                <a:solidFill>
                  <a:srgbClr val="333333"/>
                </a:solidFill>
              </a:rPr>
              <a:t> </a:t>
            </a:r>
            <a:r>
              <a:rPr lang="en-US" sz="1400" dirty="0" err="1">
                <a:solidFill>
                  <a:srgbClr val="333333"/>
                </a:solidFill>
              </a:rPr>
              <a:t>idx</a:t>
            </a:r>
            <a:r>
              <a:rPr lang="en-US" sz="1400" dirty="0">
                <a:solidFill>
                  <a:srgbClr val="333333"/>
                </a:solidFill>
              </a:rPr>
              <a:t> = </a:t>
            </a:r>
            <a:r>
              <a:rPr lang="en-US" sz="1400" dirty="0" err="1">
                <a:solidFill>
                  <a:srgbClr val="333333"/>
                </a:solidFill>
              </a:rPr>
              <a:t>blockIdx.x</a:t>
            </a:r>
            <a:r>
              <a:rPr lang="en-US" sz="1400" dirty="0">
                <a:solidFill>
                  <a:srgbClr val="333333"/>
                </a:solidFill>
              </a:rPr>
              <a:t> *</a:t>
            </a:r>
            <a:r>
              <a:rPr lang="en-US" sz="1400" dirty="0" err="1">
                <a:solidFill>
                  <a:srgbClr val="333333"/>
                </a:solidFill>
              </a:rPr>
              <a:t>blockDim.x</a:t>
            </a:r>
            <a:r>
              <a:rPr lang="en-US" sz="1400" dirty="0">
                <a:solidFill>
                  <a:srgbClr val="333333"/>
                </a:solidFill>
              </a:rPr>
              <a:t> + </a:t>
            </a:r>
            <a:r>
              <a:rPr lang="en-US" sz="1400" dirty="0" err="1">
                <a:solidFill>
                  <a:srgbClr val="333333"/>
                </a:solidFill>
              </a:rPr>
              <a:t>threadIdx.x</a:t>
            </a:r>
            <a:r>
              <a:rPr lang="en-US" sz="1400" dirty="0">
                <a:solidFill>
                  <a:srgbClr val="333333"/>
                </a:solidFill>
              </a:rPr>
              <a:t>;</a:t>
            </a:r>
          </a:p>
          <a:p>
            <a:r>
              <a:rPr lang="mr-IN" sz="1400" dirty="0">
                <a:solidFill>
                  <a:srgbClr val="333333"/>
                </a:solidFill>
              </a:rPr>
              <a:t>	if(A[idx*cols] == 1)</a:t>
            </a:r>
          </a:p>
          <a:p>
            <a:r>
              <a:rPr lang="mr-IN" sz="1400" dirty="0">
                <a:solidFill>
                  <a:srgbClr val="333333"/>
                </a:solidFill>
              </a:rPr>
              <a:t>	{</a:t>
            </a:r>
          </a:p>
          <a:p>
            <a:r>
              <a:rPr lang="mr-IN" sz="1400" dirty="0">
                <a:solidFill>
                  <a:srgbClr val="333333"/>
                </a:solidFill>
              </a:rPr>
              <a:t>		</a:t>
            </a:r>
            <a:r>
              <a:rPr lang="en-US" sz="1400" dirty="0" smtClean="0">
                <a:solidFill>
                  <a:srgbClr val="333333"/>
                </a:solidFill>
              </a:rPr>
              <a:t>	</a:t>
            </a:r>
            <a:r>
              <a:rPr lang="mr-IN" sz="1400" dirty="0" smtClean="0">
                <a:solidFill>
                  <a:srgbClr val="333333"/>
                </a:solidFill>
              </a:rPr>
              <a:t>for</a:t>
            </a:r>
            <a:r>
              <a:rPr lang="mr-IN" sz="1400" dirty="0">
                <a:solidFill>
                  <a:srgbClr val="333333"/>
                </a:solidFill>
              </a:rPr>
              <a:t>(int i=0; i &lt; cols; i++)</a:t>
            </a:r>
          </a:p>
          <a:p>
            <a:r>
              <a:rPr lang="mr-IN" sz="1400" dirty="0">
                <a:solidFill>
                  <a:srgbClr val="333333"/>
                </a:solidFill>
              </a:rPr>
              <a:t>			</a:t>
            </a:r>
            <a:r>
              <a:rPr lang="en-US" sz="1400" dirty="0" smtClean="0">
                <a:solidFill>
                  <a:srgbClr val="333333"/>
                </a:solidFill>
              </a:rPr>
              <a:t>		</a:t>
            </a:r>
            <a:r>
              <a:rPr lang="mr-IN" sz="1400" dirty="0" smtClean="0">
                <a:solidFill>
                  <a:srgbClr val="333333"/>
                </a:solidFill>
              </a:rPr>
              <a:t>C</a:t>
            </a:r>
            <a:r>
              <a:rPr lang="mr-IN" sz="1400" dirty="0">
                <a:solidFill>
                  <a:srgbClr val="333333"/>
                </a:solidFill>
              </a:rPr>
              <a:t>[idx*cols + i] = A[idx*cols + i] + B[idx*cols + i];</a:t>
            </a:r>
          </a:p>
          <a:p>
            <a:r>
              <a:rPr lang="mr-IN" sz="1400" dirty="0">
                <a:solidFill>
                  <a:srgbClr val="333333"/>
                </a:solidFill>
              </a:rPr>
              <a:t>	}</a:t>
            </a:r>
          </a:p>
          <a:p>
            <a:r>
              <a:rPr lang="mr-IN" sz="1400" dirty="0">
                <a:solidFill>
                  <a:srgbClr val="333333"/>
                </a:solidFill>
              </a:rPr>
              <a:t>}</a:t>
            </a:r>
            <a:endParaRPr lang="en-US" sz="1400" dirty="0">
              <a:solidFill>
                <a:srgbClr val="333333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23096" y="3978795"/>
            <a:ext cx="7467600" cy="75421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333333"/>
                </a:solidFill>
              </a:rPr>
              <a:t>Using our framework</a:t>
            </a:r>
            <a:endParaRPr lang="en-US" dirty="0">
              <a:solidFill>
                <a:srgbClr val="333333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161583"/>
              </p:ext>
            </p:extLst>
          </p:nvPr>
        </p:nvGraphicFramePr>
        <p:xfrm>
          <a:off x="1524000" y="4511985"/>
          <a:ext cx="6096000" cy="187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</a:rPr>
                        <a:t>Input Size</a:t>
                      </a:r>
                      <a:r>
                        <a:rPr lang="en-US" sz="13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(MB)</a:t>
                      </a:r>
                      <a:endParaRPr lang="en-US" sz="1300" b="0" dirty="0">
                        <a:solidFill>
                          <a:schemeClr val="tx1"/>
                        </a:solidFill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u="none" strike="noStrike" dirty="0" err="1" smtClean="0">
                          <a:solidFill>
                            <a:schemeClr val="tx1"/>
                          </a:solidFill>
                          <a:effectLst/>
                        </a:rPr>
                        <a:t>loopWarpEff</a:t>
                      </a:r>
                      <a:r>
                        <a:rPr lang="en-US" sz="13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Non</a:t>
                      </a:r>
                      <a:r>
                        <a:rPr lang="en-US" sz="1300" b="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-Nested Parallelism</a:t>
                      </a:r>
                      <a:endParaRPr lang="en-US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u="none" strike="noStrike" dirty="0" err="1" smtClean="0">
                          <a:solidFill>
                            <a:schemeClr val="tx1"/>
                          </a:solidFill>
                          <a:effectLst/>
                        </a:rPr>
                        <a:t>loopWarpEff</a:t>
                      </a:r>
                      <a:r>
                        <a:rPr lang="en-US" sz="13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Nested</a:t>
                      </a:r>
                      <a:r>
                        <a:rPr lang="en-US" sz="1300" b="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3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Parallelism</a:t>
                      </a:r>
                      <a:endParaRPr lang="en-US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en-US" sz="13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solidFill>
                            <a:schemeClr val="bg1"/>
                          </a:solidFill>
                          <a:effectLst/>
                        </a:rPr>
                        <a:t>53%</a:t>
                      </a:r>
                      <a:endParaRPr lang="en-US" sz="1300" dirty="0">
                        <a:solidFill>
                          <a:schemeClr val="bg1"/>
                        </a:solidFill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solidFill>
                            <a:schemeClr val="bg1"/>
                          </a:solidFill>
                          <a:effectLst/>
                        </a:rPr>
                        <a:t>100%</a:t>
                      </a:r>
                      <a:endParaRPr lang="en-US" sz="1300" dirty="0">
                        <a:solidFill>
                          <a:schemeClr val="bg1"/>
                        </a:solidFill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solidFill>
                            <a:schemeClr val="bg1"/>
                          </a:solidFill>
                          <a:effectLst/>
                        </a:rPr>
                        <a:t>16</a:t>
                      </a:r>
                      <a:endParaRPr lang="en-US" sz="13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solidFill>
                            <a:schemeClr val="bg1"/>
                          </a:solidFill>
                          <a:effectLst/>
                        </a:rPr>
                        <a:t>53%</a:t>
                      </a:r>
                      <a:endParaRPr lang="en-US" sz="13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solidFill>
                            <a:schemeClr val="bg1"/>
                          </a:solidFill>
                          <a:effectLst/>
                        </a:rPr>
                        <a:t>100%</a:t>
                      </a:r>
                      <a:endParaRPr lang="en-US" sz="1300" dirty="0">
                        <a:solidFill>
                          <a:schemeClr val="bg1"/>
                        </a:solidFill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chemeClr val="bg1"/>
                          </a:solidFill>
                        </a:rPr>
                        <a:t>64</a:t>
                      </a:r>
                      <a:endParaRPr lang="en-US" sz="13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>
                          <a:solidFill>
                            <a:schemeClr val="bg1"/>
                          </a:solidFill>
                          <a:effectLst/>
                        </a:rPr>
                        <a:t>53%</a:t>
                      </a:r>
                      <a:endParaRPr lang="en-US" sz="13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solidFill>
                            <a:schemeClr val="bg1"/>
                          </a:solidFill>
                          <a:effectLst/>
                        </a:rPr>
                        <a:t>100%</a:t>
                      </a:r>
                      <a:endParaRPr lang="en-US" sz="1300" dirty="0">
                        <a:solidFill>
                          <a:schemeClr val="bg1"/>
                        </a:solidFill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solidFill>
                            <a:schemeClr val="bg1"/>
                          </a:solidFill>
                          <a:effectLst/>
                        </a:rPr>
                        <a:t>196</a:t>
                      </a:r>
                      <a:endParaRPr lang="en-US" sz="13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>
                          <a:solidFill>
                            <a:schemeClr val="bg1"/>
                          </a:solidFill>
                          <a:effectLst/>
                        </a:rPr>
                        <a:t>53%</a:t>
                      </a:r>
                      <a:endParaRPr lang="en-US" sz="13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solidFill>
                            <a:schemeClr val="bg1"/>
                          </a:solidFill>
                          <a:effectLst/>
                        </a:rPr>
                        <a:t>100%</a:t>
                      </a:r>
                      <a:endParaRPr lang="en-US" sz="1300" dirty="0">
                        <a:solidFill>
                          <a:schemeClr val="bg1"/>
                        </a:solidFill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1937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EXPLOITATION OF ADVANCED PARALLEL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7467600" cy="630296"/>
          </a:xfrm>
        </p:spPr>
        <p:txBody>
          <a:bodyPr/>
          <a:lstStyle/>
          <a:p>
            <a:r>
              <a:rPr lang="en-US" dirty="0" smtClean="0"/>
              <a:t>Selective Matrix Addition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FBAF-9941-304C-ABC8-C884F29958BC}" type="slidenum">
              <a:rPr lang="en-US" smtClean="0"/>
              <a:t>34</a:t>
            </a:fld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1483263"/>
              </p:ext>
            </p:extLst>
          </p:nvPr>
        </p:nvGraphicFramePr>
        <p:xfrm>
          <a:off x="1194877" y="2230497"/>
          <a:ext cx="6413500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30287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13665"/>
            <a:ext cx="7467600" cy="859738"/>
          </a:xfrm>
        </p:spPr>
        <p:txBody>
          <a:bodyPr/>
          <a:lstStyle/>
          <a:p>
            <a:r>
              <a:rPr lang="en-US" dirty="0"/>
              <a:t>EXPLOITATION OF ADVANCED PARALLEL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403"/>
            <a:ext cx="7467600" cy="539015"/>
          </a:xfrm>
        </p:spPr>
        <p:txBody>
          <a:bodyPr>
            <a:noAutofit/>
          </a:bodyPr>
          <a:lstStyle/>
          <a:p>
            <a:r>
              <a:rPr lang="en-US" sz="1800" dirty="0" smtClean="0"/>
              <a:t>Breadth-First Search - Naïve Nested Parallelism</a:t>
            </a:r>
          </a:p>
          <a:p>
            <a:pPr lvl="1"/>
            <a:r>
              <a:rPr lang="en-US" sz="1600" dirty="0" smtClean="0"/>
              <a:t>Running on GTX Titan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FBAF-9941-304C-ABC8-C884F29958BC}" type="slidenum">
              <a:rPr lang="en-US" smtClean="0"/>
              <a:t>35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8113794"/>
              </p:ext>
            </p:extLst>
          </p:nvPr>
        </p:nvGraphicFramePr>
        <p:xfrm>
          <a:off x="1031566" y="1634668"/>
          <a:ext cx="689323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646"/>
                <a:gridCol w="1378646"/>
                <a:gridCol w="1757474"/>
                <a:gridCol w="999818"/>
                <a:gridCol w="137864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effectLst/>
                          <a:latin typeface="NimbusRomNo9L"/>
                        </a:rPr>
                        <a:t>Input Graph 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effectLst/>
                          <a:latin typeface="NimbusRomNo9L"/>
                        </a:rPr>
                        <a:t>Vertices x Edges </a:t>
                      </a:r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effectLst/>
                          <a:latin typeface="NimbusRomNo9L"/>
                        </a:rPr>
                        <a:t>Naive </a:t>
                      </a:r>
                      <a:r>
                        <a:rPr lang="en-US" sz="1200" b="0" dirty="0" smtClean="0">
                          <a:effectLst/>
                          <a:latin typeface="NimbusRomNo9L"/>
                        </a:rPr>
                        <a:t>Nested Parallelism </a:t>
                      </a:r>
                      <a:r>
                        <a:rPr lang="en-US" sz="1200" b="0" dirty="0">
                          <a:effectLst/>
                          <a:latin typeface="NimbusRomNo9L"/>
                        </a:rPr>
                        <a:t>Time (</a:t>
                      </a:r>
                      <a:r>
                        <a:rPr lang="en-US" sz="1200" b="0" dirty="0" err="1">
                          <a:effectLst/>
                          <a:latin typeface="NimbusRomNo9L"/>
                        </a:rPr>
                        <a:t>ms</a:t>
                      </a:r>
                      <a:r>
                        <a:rPr lang="en-US" sz="1200" b="0" dirty="0">
                          <a:effectLst/>
                          <a:latin typeface="NimbusRomNo9L"/>
                        </a:rPr>
                        <a:t>) </a:t>
                      </a:r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effectLst/>
                          <a:latin typeface="NimbusRomNo9L"/>
                        </a:rPr>
                        <a:t>Recursive Kernel Calls </a:t>
                      </a:r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effectLst/>
                          <a:latin typeface="NimbusRomNo9L"/>
                        </a:rPr>
                        <a:t>Work Eff. </a:t>
                      </a:r>
                      <a:endParaRPr lang="en-US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NimbusRomNo9L"/>
                        </a:rPr>
                        <a:t>Delaunay Triang10 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>
                          <a:effectLst/>
                          <a:latin typeface="NimbusRomNo9L"/>
                        </a:rPr>
                        <a:t>1024 x 6112 </a:t>
                      </a:r>
                      <a:endParaRPr lang="fi-FI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>
                          <a:effectLst/>
                          <a:latin typeface="NimbusRomNo9L"/>
                        </a:rPr>
                        <a:t>362.34 </a:t>
                      </a:r>
                      <a:endParaRPr lang="hr-HR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>
                          <a:effectLst/>
                          <a:latin typeface="NimbusRomNo9L"/>
                        </a:rPr>
                        <a:t>14274 </a:t>
                      </a:r>
                      <a:endParaRPr lang="is-I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1200" dirty="0">
                          <a:effectLst/>
                          <a:latin typeface="NimbusRomNo9L"/>
                        </a:rPr>
                        <a:t>82.18% </a:t>
                      </a:r>
                      <a:endParaRPr lang="mr-IN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NimbusRomNo9L"/>
                        </a:rPr>
                        <a:t>Delaunay Triang11 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>
                          <a:effectLst/>
                          <a:latin typeface="NimbusRomNo9L"/>
                        </a:rPr>
                        <a:t>2048 x 12254 </a:t>
                      </a:r>
                      <a:endParaRPr lang="is-I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>
                          <a:effectLst/>
                          <a:latin typeface="NimbusRomNo9L"/>
                        </a:rPr>
                        <a:t>608.24 </a:t>
                      </a:r>
                      <a:endParaRPr lang="hr-HR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>
                          <a:effectLst/>
                          <a:latin typeface="NimbusRomNo9L"/>
                        </a:rPr>
                        <a:t>24458 </a:t>
                      </a:r>
                      <a:endParaRPr lang="is-I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1200" dirty="0">
                          <a:effectLst/>
                          <a:latin typeface="NimbusRomNo9L"/>
                        </a:rPr>
                        <a:t>82.01% </a:t>
                      </a:r>
                      <a:endParaRPr lang="mr-IN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NimbusRomNo9L"/>
                        </a:rPr>
                        <a:t>Delaunay Triang12 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dirty="0">
                          <a:effectLst/>
                          <a:latin typeface="NimbusRomNo9L"/>
                        </a:rPr>
                        <a:t>4096 x 24528 </a:t>
                      </a:r>
                      <a:endParaRPr lang="is-IS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>
                          <a:effectLst/>
                          <a:latin typeface="NimbusRomNo9L"/>
                        </a:rPr>
                        <a:t>953.56 </a:t>
                      </a:r>
                      <a:endParaRPr lang="hr-HR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>
                          <a:effectLst/>
                          <a:latin typeface="NimbusRomNo9L"/>
                        </a:rPr>
                        <a:t>37701 </a:t>
                      </a:r>
                      <a:endParaRPr lang="is-I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1200" dirty="0">
                          <a:effectLst/>
                          <a:latin typeface="NimbusRomNo9L"/>
                        </a:rPr>
                        <a:t>81.69% </a:t>
                      </a:r>
                      <a:endParaRPr lang="mr-IN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NimbusRomNo9L"/>
                        </a:rPr>
                        <a:t>Rome routes network 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>
                          <a:effectLst/>
                          <a:latin typeface="NimbusRomNo9L"/>
                        </a:rPr>
                        <a:t>3353 x 8870 </a:t>
                      </a:r>
                      <a:endParaRPr lang="fi-FI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effectLst/>
                          <a:latin typeface="NimbusRomNo9L"/>
                        </a:rPr>
                        <a:t>121.07 </a:t>
                      </a:r>
                      <a:endParaRPr lang="cs-CZ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>
                          <a:effectLst/>
                          <a:latin typeface="NimbusRomNo9L"/>
                        </a:rPr>
                        <a:t>3870 </a:t>
                      </a:r>
                      <a:endParaRPr lang="fi-FI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1200" dirty="0">
                          <a:effectLst/>
                          <a:latin typeface="NimbusRomNo9L"/>
                        </a:rPr>
                        <a:t>56.09% </a:t>
                      </a:r>
                      <a:endParaRPr lang="mr-IN" dirty="0">
                        <a:effectLst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3920668"/>
            <a:ext cx="7467600" cy="535560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Breadth-First Search </a:t>
            </a:r>
            <a:r>
              <a:rPr lang="mr-IN" sz="2200" dirty="0" smtClean="0"/>
              <a:t>–</a:t>
            </a:r>
            <a:r>
              <a:rPr lang="en-US" sz="2200" dirty="0" smtClean="0"/>
              <a:t> Optimized Nested Parallelism</a:t>
            </a:r>
          </a:p>
          <a:p>
            <a:pPr lvl="1"/>
            <a:r>
              <a:rPr lang="en-US" sz="1800" dirty="0" smtClean="0"/>
              <a:t>Running on GTX Titan</a:t>
            </a:r>
            <a:endParaRPr lang="en-US" sz="18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593020"/>
              </p:ext>
            </p:extLst>
          </p:nvPr>
        </p:nvGraphicFramePr>
        <p:xfrm>
          <a:off x="1031566" y="4501189"/>
          <a:ext cx="676364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2728"/>
                <a:gridCol w="1352728"/>
                <a:gridCol w="1352728"/>
                <a:gridCol w="1352728"/>
                <a:gridCol w="135272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effectLst/>
                          <a:latin typeface="NimbusRomNo9L"/>
                        </a:rPr>
                        <a:t>Input Graph </a:t>
                      </a:r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effectLst/>
                          <a:latin typeface="NimbusRomNo9L"/>
                        </a:rPr>
                        <a:t>Vertices x Edges </a:t>
                      </a:r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effectLst/>
                          <a:latin typeface="NimbusRomNo9L"/>
                        </a:rPr>
                        <a:t>Optimized NP Time (ms) 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effectLst/>
                          <a:latin typeface="NimbusRomNo9L"/>
                        </a:rPr>
                        <a:t>Recursive Kernel Calls 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effectLst/>
                          <a:latin typeface="NimbusRomNo9L"/>
                        </a:rPr>
                        <a:t>Work Eff. </a:t>
                      </a:r>
                      <a:endParaRPr lang="en-US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NimbusRomNo9L"/>
                        </a:rPr>
                        <a:t>Delaunay Triang10 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>
                          <a:effectLst/>
                          <a:latin typeface="NimbusRomNo9L"/>
                        </a:rPr>
                        <a:t>1024 x 6112 </a:t>
                      </a:r>
                      <a:endParaRPr lang="fi-FI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>
                          <a:effectLst/>
                          <a:latin typeface="NimbusRomNo9L"/>
                        </a:rPr>
                        <a:t>3.64 </a:t>
                      </a:r>
                      <a:endParaRPr lang="hr-HR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NimbusRomNo9L"/>
                        </a:rPr>
                        <a:t>750 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1200" dirty="0">
                          <a:effectLst/>
                          <a:latin typeface="NimbusRomNo9L"/>
                        </a:rPr>
                        <a:t>99.83% </a:t>
                      </a:r>
                      <a:endParaRPr lang="mr-IN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NimbusRomNo9L"/>
                        </a:rPr>
                        <a:t>Delaunay Triang11 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>
                          <a:effectLst/>
                          <a:latin typeface="NimbusRomNo9L"/>
                        </a:rPr>
                        <a:t>2048 x 12254 </a:t>
                      </a:r>
                      <a:endParaRPr lang="is-I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200">
                          <a:effectLst/>
                          <a:latin typeface="NimbusRomNo9L"/>
                        </a:rPr>
                        <a:t>3.89 </a:t>
                      </a:r>
                      <a:endParaRPr lang="nb-NO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>
                          <a:effectLst/>
                          <a:latin typeface="NimbusRomNo9L"/>
                        </a:rPr>
                        <a:t>1729 </a:t>
                      </a:r>
                      <a:endParaRPr lang="fi-FI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1200" dirty="0">
                          <a:effectLst/>
                          <a:latin typeface="NimbusRomNo9L"/>
                        </a:rPr>
                        <a:t>99.92% </a:t>
                      </a:r>
                      <a:endParaRPr lang="mr-IN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NimbusRomNo9L"/>
                        </a:rPr>
                        <a:t>Delaunay Triang12 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>
                          <a:effectLst/>
                          <a:latin typeface="NimbusRomNo9L"/>
                        </a:rPr>
                        <a:t>4096 x 24528 </a:t>
                      </a:r>
                      <a:endParaRPr lang="is-I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200">
                          <a:effectLst/>
                          <a:latin typeface="NimbusRomNo9L"/>
                        </a:rPr>
                        <a:t>65.27 </a:t>
                      </a:r>
                      <a:endParaRPr lang="nb-NO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>
                          <a:effectLst/>
                          <a:latin typeface="NimbusRomNo9L"/>
                        </a:rPr>
                        <a:t>2746 </a:t>
                      </a:r>
                      <a:endParaRPr lang="is-I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1200" dirty="0">
                          <a:effectLst/>
                          <a:latin typeface="NimbusRomNo9L"/>
                        </a:rPr>
                        <a:t>99.96% </a:t>
                      </a:r>
                      <a:endParaRPr lang="mr-IN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NimbusRomNo9L"/>
                        </a:rPr>
                        <a:t>Rome routes network 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>
                          <a:effectLst/>
                          <a:latin typeface="NimbusRomNo9L"/>
                        </a:rPr>
                        <a:t>3353 x 8870 </a:t>
                      </a:r>
                      <a:endParaRPr lang="fi-FI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200">
                          <a:effectLst/>
                          <a:latin typeface="NimbusRomNo9L"/>
                        </a:rPr>
                        <a:t>3.29 </a:t>
                      </a:r>
                      <a:endParaRPr lang="nb-NO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>
                          <a:effectLst/>
                          <a:latin typeface="NimbusRomNo9L"/>
                        </a:rPr>
                        <a:t>828 </a:t>
                      </a:r>
                      <a:endParaRPr lang="is-I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1200" dirty="0">
                          <a:effectLst/>
                          <a:latin typeface="NimbusRomNo9L"/>
                        </a:rPr>
                        <a:t>99.95% </a:t>
                      </a:r>
                      <a:endParaRPr lang="mr-IN" dirty="0">
                        <a:effectLst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5320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EXPLOITATION OF ADVANCED PARALLEL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96200" cy="85405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Breadth-First Search Speedup compare to non-nested parallelism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FBAF-9941-304C-ABC8-C884F29958BC}" type="slidenum">
              <a:rPr lang="en-US" smtClean="0"/>
              <a:pPr/>
              <a:t>36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769830" y="5283822"/>
            <a:ext cx="717407" cy="0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69830" y="4885974"/>
            <a:ext cx="703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333333"/>
                </a:solidFill>
              </a:rPr>
              <a:t>Nodes</a:t>
            </a:r>
            <a:endParaRPr lang="en-US" sz="1400" dirty="0">
              <a:solidFill>
                <a:srgbClr val="333333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9830" y="5296155"/>
            <a:ext cx="693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333333"/>
                </a:solidFill>
              </a:rPr>
              <a:t>Edges</a:t>
            </a:r>
            <a:endParaRPr lang="en-US" sz="1400" dirty="0">
              <a:solidFill>
                <a:srgbClr val="333333"/>
              </a:solidFill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5405054"/>
              </p:ext>
            </p:extLst>
          </p:nvPr>
        </p:nvGraphicFramePr>
        <p:xfrm>
          <a:off x="656456" y="2639750"/>
          <a:ext cx="7496944" cy="3240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37984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EXPLOITATION OF ADVANCED PARALLEL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8616"/>
            <a:ext cx="7467600" cy="754172"/>
          </a:xfrm>
        </p:spPr>
        <p:txBody>
          <a:bodyPr>
            <a:noAutofit/>
          </a:bodyPr>
          <a:lstStyle/>
          <a:p>
            <a:r>
              <a:rPr lang="en-US" sz="2400" dirty="0" smtClean="0"/>
              <a:t>Prim’s algorithm - Naïve Nested Parallelism</a:t>
            </a:r>
          </a:p>
          <a:p>
            <a:pPr lvl="1"/>
            <a:r>
              <a:rPr lang="en-US" sz="2000" dirty="0" smtClean="0"/>
              <a:t>Running on GTX Titan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FBAF-9941-304C-ABC8-C884F29958BC}" type="slidenum">
              <a:rPr lang="en-US" smtClean="0"/>
              <a:pPr/>
              <a:t>37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2243435"/>
              </p:ext>
            </p:extLst>
          </p:nvPr>
        </p:nvGraphicFramePr>
        <p:xfrm>
          <a:off x="1409834" y="2276920"/>
          <a:ext cx="6282114" cy="12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664329"/>
                <a:gridCol w="156978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effectLst/>
                          <a:latin typeface="NimbusRomNo9L"/>
                        </a:rPr>
                        <a:t>Input Graph 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effectLst/>
                          <a:latin typeface="NimbusRomNo9L"/>
                        </a:rPr>
                        <a:t>Vertices x Edges 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effectLst/>
                          <a:latin typeface="NimbusRomNo9L"/>
                        </a:rPr>
                        <a:t>Naïve</a:t>
                      </a:r>
                      <a:r>
                        <a:rPr lang="en-US" sz="1200" b="0" baseline="0" dirty="0" smtClean="0">
                          <a:effectLst/>
                          <a:latin typeface="NimbusRomNo9L"/>
                        </a:rPr>
                        <a:t> Nested </a:t>
                      </a:r>
                      <a:r>
                        <a:rPr lang="en-US" sz="1200" b="0" dirty="0" smtClean="0">
                          <a:effectLst/>
                          <a:latin typeface="NimbusRomNo9L"/>
                        </a:rPr>
                        <a:t>Parallelism </a:t>
                      </a:r>
                      <a:r>
                        <a:rPr lang="en-US" sz="1200" b="0" dirty="0">
                          <a:effectLst/>
                          <a:latin typeface="NimbusRomNo9L"/>
                        </a:rPr>
                        <a:t>Time (</a:t>
                      </a:r>
                      <a:r>
                        <a:rPr lang="en-US" sz="1200" b="0" dirty="0" err="1">
                          <a:effectLst/>
                          <a:latin typeface="NimbusRomNo9L"/>
                        </a:rPr>
                        <a:t>ms</a:t>
                      </a:r>
                      <a:r>
                        <a:rPr lang="en-US" sz="1200" b="0" dirty="0">
                          <a:effectLst/>
                          <a:latin typeface="NimbusRomNo9L"/>
                        </a:rPr>
                        <a:t>) </a:t>
                      </a:r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effectLst/>
                          <a:latin typeface="NimbusRomNo9L"/>
                        </a:rPr>
                        <a:t>Nested</a:t>
                      </a:r>
                      <a:r>
                        <a:rPr lang="en-US" sz="1200" b="0" baseline="0" dirty="0" smtClean="0">
                          <a:effectLst/>
                          <a:latin typeface="NimbusRomNo9L"/>
                        </a:rPr>
                        <a:t> Kernel Calls</a:t>
                      </a:r>
                      <a:endParaRPr lang="en-US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NimbusRomNo9L"/>
                        </a:rPr>
                        <a:t>Delaunay Triang11 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dirty="0">
                          <a:effectLst/>
                          <a:latin typeface="NimbusRomNo9L"/>
                        </a:rPr>
                        <a:t>2048 x 12254 </a:t>
                      </a:r>
                      <a:endParaRPr lang="is-IS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dirty="0" smtClean="0">
                          <a:effectLst/>
                          <a:latin typeface="NimbusRomNo9L"/>
                        </a:rPr>
                        <a:t>122.64</a:t>
                      </a:r>
                      <a:endParaRPr lang="is-IS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NimbusRomNo9L"/>
                        </a:rPr>
                        <a:t>2048</a:t>
                      </a:r>
                      <a:endParaRPr lang="mr-IN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NimbusRomNo9L"/>
                        </a:rPr>
                        <a:t>Rome routes network </a:t>
                      </a:r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 dirty="0">
                          <a:effectLst/>
                          <a:latin typeface="NimbusRomNo9L"/>
                        </a:rPr>
                        <a:t>3353 x 8870 </a:t>
                      </a:r>
                      <a:endParaRPr lang="fi-FI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effectLst/>
                          <a:latin typeface="NimbusRomNo9L"/>
                        </a:rPr>
                        <a:t>180.73</a:t>
                      </a:r>
                      <a:endParaRPr lang="hr-HR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NimbusRomNo9L"/>
                        </a:rPr>
                        <a:t>3353</a:t>
                      </a:r>
                      <a:endParaRPr lang="mr-IN" dirty="0">
                        <a:effectLst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471679" y="3530122"/>
            <a:ext cx="7681721" cy="754172"/>
          </a:xfrm>
          <a:prstGeom prst="rect">
            <a:avLst/>
          </a:prstGeom>
        </p:spPr>
        <p:txBody>
          <a:bodyPr vert="horz">
            <a:no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Prim’s algorithm </a:t>
            </a:r>
            <a:r>
              <a:rPr lang="mr-IN" sz="2400" dirty="0" smtClean="0"/>
              <a:t>–</a:t>
            </a:r>
            <a:r>
              <a:rPr lang="en-US" sz="2400" dirty="0" smtClean="0"/>
              <a:t> Optimized Nested Parallelism</a:t>
            </a:r>
          </a:p>
          <a:p>
            <a:pPr lvl="1"/>
            <a:r>
              <a:rPr lang="en-US" sz="2000" dirty="0" smtClean="0"/>
              <a:t>Running on GTX Titan</a:t>
            </a:r>
            <a:endParaRPr lang="en-US" sz="20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3312707"/>
              </p:ext>
            </p:extLst>
          </p:nvPr>
        </p:nvGraphicFramePr>
        <p:xfrm>
          <a:off x="1409834" y="4445991"/>
          <a:ext cx="6310656" cy="1468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621517"/>
                <a:gridCol w="164113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effectLst/>
                          <a:latin typeface="NimbusRomNo9L"/>
                        </a:rPr>
                        <a:t>Input Graph 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effectLst/>
                          <a:latin typeface="NimbusRomNo9L"/>
                        </a:rPr>
                        <a:t>Vertices x Edges 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effectLst/>
                          <a:latin typeface="NimbusRomNo9L"/>
                        </a:rPr>
                        <a:t>Optimized </a:t>
                      </a:r>
                      <a:r>
                        <a:rPr lang="en-US" sz="1200" b="0" dirty="0" smtClean="0">
                          <a:effectLst/>
                          <a:latin typeface="NimbusRomNo9L"/>
                        </a:rPr>
                        <a:t>Nested Parallelism </a:t>
                      </a:r>
                      <a:r>
                        <a:rPr lang="en-US" sz="1200" b="0" dirty="0">
                          <a:effectLst/>
                          <a:latin typeface="NimbusRomNo9L"/>
                        </a:rPr>
                        <a:t>Time (</a:t>
                      </a:r>
                      <a:r>
                        <a:rPr lang="en-US" sz="1200" b="0" dirty="0" err="1">
                          <a:effectLst/>
                          <a:latin typeface="NimbusRomNo9L"/>
                        </a:rPr>
                        <a:t>ms</a:t>
                      </a:r>
                      <a:r>
                        <a:rPr lang="en-US" sz="1200" b="0" dirty="0">
                          <a:effectLst/>
                          <a:latin typeface="NimbusRomNo9L"/>
                        </a:rPr>
                        <a:t>) </a:t>
                      </a:r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effectLst/>
                          <a:latin typeface="NimbusRomNo9L"/>
                        </a:rPr>
                        <a:t>Nested Kernel Calls</a:t>
                      </a:r>
                      <a:endParaRPr lang="en-US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NimbusRomNo9L"/>
                        </a:rPr>
                        <a:t>Delaunay Triang11 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>
                          <a:effectLst/>
                          <a:latin typeface="NimbusRomNo9L"/>
                        </a:rPr>
                        <a:t>2048 x 12254 </a:t>
                      </a:r>
                      <a:endParaRPr lang="is-I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>
                          <a:effectLst/>
                          <a:latin typeface="NimbusRomNo9L"/>
                        </a:rPr>
                        <a:t>4.86 </a:t>
                      </a:r>
                      <a:endParaRPr lang="hr-HR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NimbusRomNo9L"/>
                        </a:rPr>
                        <a:t>25</a:t>
                      </a:r>
                      <a:endParaRPr lang="mr-IN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NimbusRomNo9L"/>
                        </a:rPr>
                        <a:t>Rome routes network 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>
                          <a:effectLst/>
                          <a:latin typeface="NimbusRomNo9L"/>
                        </a:rPr>
                        <a:t>3353 x 8870 </a:t>
                      </a:r>
                      <a:endParaRPr lang="fi-FI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200">
                          <a:effectLst/>
                          <a:latin typeface="NimbusRomNo9L"/>
                        </a:rPr>
                        <a:t>21.95 </a:t>
                      </a:r>
                      <a:endParaRPr lang="nb-NO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NimbusRomNo9L"/>
                        </a:rPr>
                        <a:t>64</a:t>
                      </a:r>
                      <a:endParaRPr lang="mr-IN" dirty="0">
                        <a:effectLst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5540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333333"/>
                </a:solidFill>
              </a:rPr>
              <a:t>Motivation</a:t>
            </a:r>
          </a:p>
          <a:p>
            <a:r>
              <a:rPr lang="en-US" dirty="0"/>
              <a:t>Background</a:t>
            </a:r>
          </a:p>
          <a:p>
            <a:r>
              <a:rPr lang="en-US" dirty="0"/>
              <a:t>Related Work</a:t>
            </a:r>
          </a:p>
          <a:p>
            <a:r>
              <a:rPr lang="en-US" dirty="0"/>
              <a:t>Characterization of Advanced Parallel Features</a:t>
            </a:r>
          </a:p>
          <a:p>
            <a:r>
              <a:rPr lang="en-US" dirty="0"/>
              <a:t>Exploitation of Advanced Parallel Features</a:t>
            </a:r>
          </a:p>
          <a:p>
            <a:r>
              <a:rPr lang="en-US" b="1" dirty="0"/>
              <a:t>Real-World </a:t>
            </a:r>
            <a:r>
              <a:rPr lang="en-US" b="1" dirty="0" smtClean="0"/>
              <a:t>Applications</a:t>
            </a:r>
            <a:endParaRPr lang="en-US" dirty="0">
              <a:solidFill>
                <a:srgbClr val="D9D9D9"/>
              </a:solidFill>
            </a:endParaRPr>
          </a:p>
          <a:p>
            <a:r>
              <a:rPr lang="en-US" dirty="0" smtClean="0">
                <a:solidFill>
                  <a:srgbClr val="D9D9D9"/>
                </a:solidFill>
              </a:rPr>
              <a:t>Conclusions and Future </a:t>
            </a:r>
            <a:r>
              <a:rPr lang="en-US" dirty="0">
                <a:solidFill>
                  <a:srgbClr val="D9D9D9"/>
                </a:solidFill>
              </a:rPr>
              <a:t>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FBAF-9941-304C-ABC8-C884F29958B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21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REAL-WORLD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770" y="1201058"/>
            <a:ext cx="7467600" cy="64951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Connected Component Labeling</a:t>
            </a:r>
          </a:p>
          <a:p>
            <a:pPr lvl="1"/>
            <a:r>
              <a:rPr lang="en-US" dirty="0" smtClean="0"/>
              <a:t>Running on GTX Titan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FBAF-9941-304C-ABC8-C884F29958BC}" type="slidenum">
              <a:rPr lang="en-US" smtClean="0"/>
              <a:t>39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0400202"/>
              </p:ext>
            </p:extLst>
          </p:nvPr>
        </p:nvGraphicFramePr>
        <p:xfrm>
          <a:off x="356770" y="1903105"/>
          <a:ext cx="7634834" cy="17652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9508"/>
                <a:gridCol w="1379508"/>
                <a:gridCol w="1379508"/>
                <a:gridCol w="737294"/>
                <a:gridCol w="1379508"/>
                <a:gridCol w="1379508"/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Input Pixels (</a:t>
                      </a:r>
                      <a:r>
                        <a:rPr lang="en-US" sz="1400" b="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KPixels</a:t>
                      </a:r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Non </a:t>
                      </a:r>
                      <a:r>
                        <a:rPr lang="en-US" sz="14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Nested </a:t>
                      </a:r>
                      <a:r>
                        <a:rPr lang="en-US" sz="1400" b="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Parallelism</a:t>
                      </a:r>
                      <a:r>
                        <a:rPr lang="en-US" sz="14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(s)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Nested Parallelism (s)</a:t>
                      </a:r>
                      <a:endParaRPr lang="mr-IN" sz="1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Speedup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loopWarpEff</a:t>
                      </a:r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Non</a:t>
                      </a:r>
                      <a:r>
                        <a:rPr lang="en-US" sz="1400" b="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Nested Parallelism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loopWarpEff</a:t>
                      </a:r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Nested </a:t>
                      </a:r>
                      <a:r>
                        <a:rPr lang="en-US" sz="1400" b="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Parallelism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u="none" strike="noStrike" dirty="0">
                          <a:solidFill>
                            <a:srgbClr val="800000"/>
                          </a:solidFill>
                          <a:effectLst/>
                        </a:rPr>
                        <a:t>512</a:t>
                      </a:r>
                      <a:endParaRPr lang="is-IS" sz="1400" b="0" i="0" u="none" strike="noStrike" dirty="0">
                        <a:solidFill>
                          <a:srgbClr val="8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u="none" strike="noStrike" dirty="0">
                          <a:solidFill>
                            <a:srgbClr val="800000"/>
                          </a:solidFill>
                          <a:effectLst/>
                        </a:rPr>
                        <a:t>0.98</a:t>
                      </a:r>
                      <a:endParaRPr lang="nb-NO" sz="1400" b="0" i="0" u="none" strike="noStrike" dirty="0">
                        <a:solidFill>
                          <a:srgbClr val="8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u="none" strike="noStrike" dirty="0">
                          <a:solidFill>
                            <a:srgbClr val="800000"/>
                          </a:solidFill>
                          <a:effectLst/>
                        </a:rPr>
                        <a:t>0.20</a:t>
                      </a:r>
                      <a:endParaRPr lang="nb-NO" sz="1400" b="0" i="0" u="none" strike="noStrike" dirty="0">
                        <a:solidFill>
                          <a:srgbClr val="8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u="none" strike="noStrike">
                          <a:solidFill>
                            <a:srgbClr val="800000"/>
                          </a:solidFill>
                          <a:effectLst/>
                        </a:rPr>
                        <a:t>4.92</a:t>
                      </a:r>
                      <a:endParaRPr lang="hr-HR" sz="1400" b="0" i="0" u="none" strike="noStrike">
                        <a:solidFill>
                          <a:srgbClr val="8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24%</a:t>
                      </a:r>
                      <a:endParaRPr lang="cs-CZ" sz="1400" b="0" i="0" u="none" strike="noStrike" dirty="0">
                        <a:solidFill>
                          <a:srgbClr val="8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99%</a:t>
                      </a:r>
                      <a:endParaRPr lang="is-IS" sz="1400" b="0" i="0" u="none" strike="noStrike" dirty="0">
                        <a:solidFill>
                          <a:srgbClr val="8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>
                          <a:solidFill>
                            <a:srgbClr val="800000"/>
                          </a:solidFill>
                          <a:effectLst/>
                        </a:rPr>
                        <a:t>1024</a:t>
                      </a:r>
                      <a:endParaRPr lang="fi-FI" sz="1400" b="0" i="0" u="none" strike="noStrike">
                        <a:solidFill>
                          <a:srgbClr val="8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u="none" strike="noStrike" dirty="0">
                          <a:solidFill>
                            <a:srgbClr val="800000"/>
                          </a:solidFill>
                          <a:effectLst/>
                        </a:rPr>
                        <a:t>1.96</a:t>
                      </a:r>
                      <a:endParaRPr lang="nb-NO" sz="1400" b="0" i="0" u="none" strike="noStrike" dirty="0">
                        <a:solidFill>
                          <a:srgbClr val="8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u="none" strike="noStrike" dirty="0">
                          <a:solidFill>
                            <a:srgbClr val="800000"/>
                          </a:solidFill>
                          <a:effectLst/>
                        </a:rPr>
                        <a:t>0.32</a:t>
                      </a:r>
                      <a:endParaRPr lang="nb-NO" sz="1400" b="0" i="0" u="none" strike="noStrike" dirty="0">
                        <a:solidFill>
                          <a:srgbClr val="8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u="none" strike="noStrike" dirty="0">
                          <a:solidFill>
                            <a:srgbClr val="800000"/>
                          </a:solidFill>
                          <a:effectLst/>
                        </a:rPr>
                        <a:t>6.16</a:t>
                      </a:r>
                      <a:endParaRPr lang="hr-HR" sz="1400" b="0" i="0" u="none" strike="noStrike" dirty="0">
                        <a:solidFill>
                          <a:srgbClr val="8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u="none" strike="noStrike" dirty="0">
                          <a:solidFill>
                            <a:srgbClr val="800000"/>
                          </a:solidFill>
                          <a:effectLst/>
                        </a:rPr>
                        <a:t>56%</a:t>
                      </a:r>
                      <a:endParaRPr lang="mr-IN" sz="1400" b="0" i="0" u="none" strike="noStrike" dirty="0">
                        <a:solidFill>
                          <a:srgbClr val="8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59%</a:t>
                      </a:r>
                      <a:endParaRPr lang="mr-IN" sz="1400" b="0" i="0" u="none" strike="noStrike" dirty="0">
                        <a:solidFill>
                          <a:srgbClr val="8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solidFill>
                            <a:srgbClr val="800000"/>
                          </a:solidFill>
                          <a:effectLst/>
                        </a:rPr>
                        <a:t>1536</a:t>
                      </a:r>
                      <a:endParaRPr lang="cs-CZ" sz="1400" b="0" i="0" u="none" strike="noStrike">
                        <a:solidFill>
                          <a:srgbClr val="8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u="none" strike="noStrike" dirty="0">
                          <a:solidFill>
                            <a:srgbClr val="800000"/>
                          </a:solidFill>
                          <a:effectLst/>
                        </a:rPr>
                        <a:t>2933.32</a:t>
                      </a:r>
                      <a:endParaRPr lang="hr-HR" sz="1400" b="0" i="0" u="none" strike="noStrike" dirty="0">
                        <a:solidFill>
                          <a:srgbClr val="8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u="none" strike="noStrike">
                          <a:solidFill>
                            <a:srgbClr val="800000"/>
                          </a:solidFill>
                          <a:effectLst/>
                        </a:rPr>
                        <a:t>638.02</a:t>
                      </a:r>
                      <a:endParaRPr lang="hr-HR" sz="1400" b="0" i="0" u="none" strike="noStrike">
                        <a:solidFill>
                          <a:srgbClr val="8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u="none" strike="noStrike">
                          <a:solidFill>
                            <a:srgbClr val="800000"/>
                          </a:solidFill>
                          <a:effectLst/>
                        </a:rPr>
                        <a:t>4.60</a:t>
                      </a:r>
                      <a:endParaRPr lang="hr-HR" sz="1400" b="0" i="0" u="none" strike="noStrike">
                        <a:solidFill>
                          <a:srgbClr val="8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77%</a:t>
                      </a:r>
                      <a:endParaRPr lang="mr-IN" sz="1400" b="0" i="0" u="none" strike="noStrike" dirty="0">
                        <a:solidFill>
                          <a:srgbClr val="8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100%</a:t>
                      </a:r>
                      <a:endParaRPr lang="en-US" sz="1400" b="0" i="0" u="none" strike="noStrike" dirty="0">
                        <a:solidFill>
                          <a:srgbClr val="8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8529761"/>
              </p:ext>
            </p:extLst>
          </p:nvPr>
        </p:nvGraphicFramePr>
        <p:xfrm>
          <a:off x="1424214" y="3723247"/>
          <a:ext cx="5857119" cy="2747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57348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83" y="128030"/>
            <a:ext cx="7467600" cy="859738"/>
          </a:xfrm>
        </p:spPr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727" y="941045"/>
            <a:ext cx="7572553" cy="1218741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Warp Divergence. Warp threads will stall if they are:</a:t>
            </a:r>
          </a:p>
          <a:p>
            <a:pPr lvl="1"/>
            <a:r>
              <a:rPr lang="en-US" dirty="0" smtClean="0"/>
              <a:t>Control flow dependent</a:t>
            </a:r>
          </a:p>
          <a:p>
            <a:pPr lvl="1"/>
            <a:r>
              <a:rPr lang="en-US" dirty="0" smtClean="0"/>
              <a:t>Data Dependent</a:t>
            </a:r>
          </a:p>
          <a:p>
            <a:pPr lvl="1"/>
            <a:r>
              <a:rPr lang="en-US" dirty="0" smtClean="0"/>
              <a:t>Dynamic control-flow dependent loop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FBAF-9941-304C-ABC8-C884F29958BC}" type="slidenum">
              <a:rPr lang="en-US" smtClean="0">
                <a:solidFill>
                  <a:srgbClr val="333333"/>
                </a:solidFill>
              </a:rPr>
              <a:t>4</a:t>
            </a:fld>
            <a:endParaRPr lang="en-US">
              <a:solidFill>
                <a:srgbClr val="333333"/>
              </a:solidFill>
            </a:endParaRPr>
          </a:p>
        </p:txBody>
      </p:sp>
      <p:grpSp>
        <p:nvGrpSpPr>
          <p:cNvPr id="141" name="Group 140"/>
          <p:cNvGrpSpPr/>
          <p:nvPr/>
        </p:nvGrpSpPr>
        <p:grpSpPr>
          <a:xfrm>
            <a:off x="1374265" y="2589923"/>
            <a:ext cx="194969" cy="327363"/>
            <a:chOff x="757360" y="1945727"/>
            <a:chExt cx="497374" cy="885480"/>
          </a:xfrm>
        </p:grpSpPr>
        <p:sp>
          <p:nvSpPr>
            <p:cNvPr id="142" name="Freeform 141"/>
            <p:cNvSpPr/>
            <p:nvPr/>
          </p:nvSpPr>
          <p:spPr>
            <a:xfrm>
              <a:off x="757360" y="1945727"/>
              <a:ext cx="497374" cy="792272"/>
            </a:xfrm>
            <a:custGeom>
              <a:avLst/>
              <a:gdLst>
                <a:gd name="connsiteX0" fmla="*/ 34961 w 497374"/>
                <a:gd name="connsiteY0" fmla="*/ 0 h 817108"/>
                <a:gd name="connsiteX1" fmla="*/ 431122 w 497374"/>
                <a:gd name="connsiteY1" fmla="*/ 81557 h 817108"/>
                <a:gd name="connsiteX2" fmla="*/ 23309 w 497374"/>
                <a:gd name="connsiteY2" fmla="*/ 233021 h 817108"/>
                <a:gd name="connsiteX3" fmla="*/ 454425 w 497374"/>
                <a:gd name="connsiteY3" fmla="*/ 267974 h 817108"/>
                <a:gd name="connsiteX4" fmla="*/ 11658 w 497374"/>
                <a:gd name="connsiteY4" fmla="*/ 396136 h 817108"/>
                <a:gd name="connsiteX5" fmla="*/ 466077 w 497374"/>
                <a:gd name="connsiteY5" fmla="*/ 431089 h 817108"/>
                <a:gd name="connsiteX6" fmla="*/ 6 w 497374"/>
                <a:gd name="connsiteY6" fmla="*/ 559250 h 817108"/>
                <a:gd name="connsiteX7" fmla="*/ 477729 w 497374"/>
                <a:gd name="connsiteY7" fmla="*/ 570902 h 817108"/>
                <a:gd name="connsiteX8" fmla="*/ 6 w 497374"/>
                <a:gd name="connsiteY8" fmla="*/ 722365 h 817108"/>
                <a:gd name="connsiteX9" fmla="*/ 489381 w 497374"/>
                <a:gd name="connsiteY9" fmla="*/ 699063 h 817108"/>
                <a:gd name="connsiteX10" fmla="*/ 302952 w 497374"/>
                <a:gd name="connsiteY10" fmla="*/ 803923 h 817108"/>
                <a:gd name="connsiteX11" fmla="*/ 291300 w 497374"/>
                <a:gd name="connsiteY11" fmla="*/ 815574 h 81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7374" h="817108">
                  <a:moveTo>
                    <a:pt x="34961" y="0"/>
                  </a:moveTo>
                  <a:cubicBezTo>
                    <a:pt x="234012" y="21360"/>
                    <a:pt x="433064" y="42720"/>
                    <a:pt x="431122" y="81557"/>
                  </a:cubicBezTo>
                  <a:cubicBezTo>
                    <a:pt x="429180" y="120394"/>
                    <a:pt x="19425" y="201952"/>
                    <a:pt x="23309" y="233021"/>
                  </a:cubicBezTo>
                  <a:cubicBezTo>
                    <a:pt x="27193" y="264090"/>
                    <a:pt x="456367" y="240788"/>
                    <a:pt x="454425" y="267974"/>
                  </a:cubicBezTo>
                  <a:cubicBezTo>
                    <a:pt x="452483" y="295160"/>
                    <a:pt x="9716" y="368950"/>
                    <a:pt x="11658" y="396136"/>
                  </a:cubicBezTo>
                  <a:cubicBezTo>
                    <a:pt x="13600" y="423322"/>
                    <a:pt x="468019" y="403903"/>
                    <a:pt x="466077" y="431089"/>
                  </a:cubicBezTo>
                  <a:cubicBezTo>
                    <a:pt x="464135" y="458275"/>
                    <a:pt x="-1936" y="535948"/>
                    <a:pt x="6" y="559250"/>
                  </a:cubicBezTo>
                  <a:cubicBezTo>
                    <a:pt x="1948" y="582552"/>
                    <a:pt x="477729" y="543716"/>
                    <a:pt x="477729" y="570902"/>
                  </a:cubicBezTo>
                  <a:cubicBezTo>
                    <a:pt x="477729" y="598088"/>
                    <a:pt x="-1936" y="701005"/>
                    <a:pt x="6" y="722365"/>
                  </a:cubicBezTo>
                  <a:cubicBezTo>
                    <a:pt x="1948" y="743725"/>
                    <a:pt x="438890" y="685470"/>
                    <a:pt x="489381" y="699063"/>
                  </a:cubicBezTo>
                  <a:cubicBezTo>
                    <a:pt x="539872" y="712656"/>
                    <a:pt x="335965" y="784505"/>
                    <a:pt x="302952" y="803923"/>
                  </a:cubicBezTo>
                  <a:cubicBezTo>
                    <a:pt x="269939" y="823341"/>
                    <a:pt x="291300" y="815574"/>
                    <a:pt x="291300" y="815574"/>
                  </a:cubicBez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3333"/>
                </a:solidFill>
              </a:endParaRPr>
            </a:p>
          </p:txBody>
        </p:sp>
        <p:cxnSp>
          <p:nvCxnSpPr>
            <p:cNvPr id="143" name="Straight Arrow Connector 142"/>
            <p:cNvCxnSpPr/>
            <p:nvPr/>
          </p:nvCxnSpPr>
          <p:spPr>
            <a:xfrm flipH="1">
              <a:off x="780664" y="2714697"/>
              <a:ext cx="314604" cy="11651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4" name="TextBox 143"/>
          <p:cNvSpPr txBox="1"/>
          <p:nvPr/>
        </p:nvSpPr>
        <p:spPr>
          <a:xfrm>
            <a:off x="1318220" y="2270084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333333"/>
                </a:solidFill>
              </a:rPr>
              <a:t>0</a:t>
            </a:r>
          </a:p>
        </p:txBody>
      </p:sp>
      <p:sp>
        <p:nvSpPr>
          <p:cNvPr id="148" name="Rectangle 147"/>
          <p:cNvSpPr/>
          <p:nvPr/>
        </p:nvSpPr>
        <p:spPr>
          <a:xfrm>
            <a:off x="1374265" y="2939063"/>
            <a:ext cx="278742" cy="95551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1050" dirty="0" smtClean="0">
                <a:solidFill>
                  <a:schemeClr val="tx1"/>
                </a:solidFill>
              </a:rPr>
              <a:t>STALL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1374265" y="4015945"/>
            <a:ext cx="271265" cy="15463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1200" dirty="0" smtClean="0">
                <a:solidFill>
                  <a:srgbClr val="333333"/>
                </a:solidFill>
              </a:rPr>
              <a:t>ELSE</a:t>
            </a:r>
            <a:endParaRPr lang="en-US" sz="1200" dirty="0">
              <a:solidFill>
                <a:srgbClr val="333333"/>
              </a:solidFill>
            </a:endParaRPr>
          </a:p>
        </p:txBody>
      </p:sp>
      <p:sp>
        <p:nvSpPr>
          <p:cNvPr id="150" name="Rectangle 149"/>
          <p:cNvSpPr/>
          <p:nvPr/>
        </p:nvSpPr>
        <p:spPr>
          <a:xfrm>
            <a:off x="1714292" y="2935942"/>
            <a:ext cx="305849" cy="95551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1100" dirty="0" smtClean="0">
                <a:solidFill>
                  <a:srgbClr val="333333"/>
                </a:solidFill>
              </a:rPr>
              <a:t>IF</a:t>
            </a:r>
            <a:endParaRPr lang="en-US" sz="1100" dirty="0">
              <a:solidFill>
                <a:srgbClr val="333333"/>
              </a:solidFill>
            </a:endParaRPr>
          </a:p>
        </p:txBody>
      </p:sp>
      <p:grpSp>
        <p:nvGrpSpPr>
          <p:cNvPr id="152" name="Group 151"/>
          <p:cNvGrpSpPr/>
          <p:nvPr/>
        </p:nvGrpSpPr>
        <p:grpSpPr>
          <a:xfrm>
            <a:off x="1707822" y="2585422"/>
            <a:ext cx="194969" cy="327363"/>
            <a:chOff x="757360" y="1945727"/>
            <a:chExt cx="497374" cy="885480"/>
          </a:xfrm>
        </p:grpSpPr>
        <p:sp>
          <p:nvSpPr>
            <p:cNvPr id="153" name="Freeform 152"/>
            <p:cNvSpPr/>
            <p:nvPr/>
          </p:nvSpPr>
          <p:spPr>
            <a:xfrm>
              <a:off x="757360" y="1945727"/>
              <a:ext cx="497374" cy="792272"/>
            </a:xfrm>
            <a:custGeom>
              <a:avLst/>
              <a:gdLst>
                <a:gd name="connsiteX0" fmla="*/ 34961 w 497374"/>
                <a:gd name="connsiteY0" fmla="*/ 0 h 817108"/>
                <a:gd name="connsiteX1" fmla="*/ 431122 w 497374"/>
                <a:gd name="connsiteY1" fmla="*/ 81557 h 817108"/>
                <a:gd name="connsiteX2" fmla="*/ 23309 w 497374"/>
                <a:gd name="connsiteY2" fmla="*/ 233021 h 817108"/>
                <a:gd name="connsiteX3" fmla="*/ 454425 w 497374"/>
                <a:gd name="connsiteY3" fmla="*/ 267974 h 817108"/>
                <a:gd name="connsiteX4" fmla="*/ 11658 w 497374"/>
                <a:gd name="connsiteY4" fmla="*/ 396136 h 817108"/>
                <a:gd name="connsiteX5" fmla="*/ 466077 w 497374"/>
                <a:gd name="connsiteY5" fmla="*/ 431089 h 817108"/>
                <a:gd name="connsiteX6" fmla="*/ 6 w 497374"/>
                <a:gd name="connsiteY6" fmla="*/ 559250 h 817108"/>
                <a:gd name="connsiteX7" fmla="*/ 477729 w 497374"/>
                <a:gd name="connsiteY7" fmla="*/ 570902 h 817108"/>
                <a:gd name="connsiteX8" fmla="*/ 6 w 497374"/>
                <a:gd name="connsiteY8" fmla="*/ 722365 h 817108"/>
                <a:gd name="connsiteX9" fmla="*/ 489381 w 497374"/>
                <a:gd name="connsiteY9" fmla="*/ 699063 h 817108"/>
                <a:gd name="connsiteX10" fmla="*/ 302952 w 497374"/>
                <a:gd name="connsiteY10" fmla="*/ 803923 h 817108"/>
                <a:gd name="connsiteX11" fmla="*/ 291300 w 497374"/>
                <a:gd name="connsiteY11" fmla="*/ 815574 h 81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7374" h="817108">
                  <a:moveTo>
                    <a:pt x="34961" y="0"/>
                  </a:moveTo>
                  <a:cubicBezTo>
                    <a:pt x="234012" y="21360"/>
                    <a:pt x="433064" y="42720"/>
                    <a:pt x="431122" y="81557"/>
                  </a:cubicBezTo>
                  <a:cubicBezTo>
                    <a:pt x="429180" y="120394"/>
                    <a:pt x="19425" y="201952"/>
                    <a:pt x="23309" y="233021"/>
                  </a:cubicBezTo>
                  <a:cubicBezTo>
                    <a:pt x="27193" y="264090"/>
                    <a:pt x="456367" y="240788"/>
                    <a:pt x="454425" y="267974"/>
                  </a:cubicBezTo>
                  <a:cubicBezTo>
                    <a:pt x="452483" y="295160"/>
                    <a:pt x="9716" y="368950"/>
                    <a:pt x="11658" y="396136"/>
                  </a:cubicBezTo>
                  <a:cubicBezTo>
                    <a:pt x="13600" y="423322"/>
                    <a:pt x="468019" y="403903"/>
                    <a:pt x="466077" y="431089"/>
                  </a:cubicBezTo>
                  <a:cubicBezTo>
                    <a:pt x="464135" y="458275"/>
                    <a:pt x="-1936" y="535948"/>
                    <a:pt x="6" y="559250"/>
                  </a:cubicBezTo>
                  <a:cubicBezTo>
                    <a:pt x="1948" y="582552"/>
                    <a:pt x="477729" y="543716"/>
                    <a:pt x="477729" y="570902"/>
                  </a:cubicBezTo>
                  <a:cubicBezTo>
                    <a:pt x="477729" y="598088"/>
                    <a:pt x="-1936" y="701005"/>
                    <a:pt x="6" y="722365"/>
                  </a:cubicBezTo>
                  <a:cubicBezTo>
                    <a:pt x="1948" y="743725"/>
                    <a:pt x="438890" y="685470"/>
                    <a:pt x="489381" y="699063"/>
                  </a:cubicBezTo>
                  <a:cubicBezTo>
                    <a:pt x="539872" y="712656"/>
                    <a:pt x="335965" y="784505"/>
                    <a:pt x="302952" y="803923"/>
                  </a:cubicBezTo>
                  <a:cubicBezTo>
                    <a:pt x="269939" y="823341"/>
                    <a:pt x="291300" y="815574"/>
                    <a:pt x="291300" y="815574"/>
                  </a:cubicBez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3333"/>
                </a:solidFill>
              </a:endParaRPr>
            </a:p>
          </p:txBody>
        </p:sp>
        <p:cxnSp>
          <p:nvCxnSpPr>
            <p:cNvPr id="154" name="Straight Arrow Connector 153"/>
            <p:cNvCxnSpPr/>
            <p:nvPr/>
          </p:nvCxnSpPr>
          <p:spPr>
            <a:xfrm flipH="1">
              <a:off x="780664" y="2714697"/>
              <a:ext cx="314604" cy="11651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5" name="TextBox 154"/>
          <p:cNvSpPr txBox="1"/>
          <p:nvPr/>
        </p:nvSpPr>
        <p:spPr>
          <a:xfrm>
            <a:off x="1601562" y="2281796"/>
            <a:ext cx="270251" cy="251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3333"/>
                </a:solidFill>
              </a:rPr>
              <a:t>1</a:t>
            </a:r>
            <a:endParaRPr lang="en-US" sz="1200" dirty="0">
              <a:solidFill>
                <a:srgbClr val="333333"/>
              </a:solidFill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2066723" y="2570916"/>
            <a:ext cx="194969" cy="327363"/>
            <a:chOff x="757360" y="1945727"/>
            <a:chExt cx="497374" cy="885480"/>
          </a:xfrm>
        </p:grpSpPr>
        <p:sp>
          <p:nvSpPr>
            <p:cNvPr id="162" name="Freeform 161"/>
            <p:cNvSpPr/>
            <p:nvPr/>
          </p:nvSpPr>
          <p:spPr>
            <a:xfrm>
              <a:off x="757360" y="1945727"/>
              <a:ext cx="497374" cy="792272"/>
            </a:xfrm>
            <a:custGeom>
              <a:avLst/>
              <a:gdLst>
                <a:gd name="connsiteX0" fmla="*/ 34961 w 497374"/>
                <a:gd name="connsiteY0" fmla="*/ 0 h 817108"/>
                <a:gd name="connsiteX1" fmla="*/ 431122 w 497374"/>
                <a:gd name="connsiteY1" fmla="*/ 81557 h 817108"/>
                <a:gd name="connsiteX2" fmla="*/ 23309 w 497374"/>
                <a:gd name="connsiteY2" fmla="*/ 233021 h 817108"/>
                <a:gd name="connsiteX3" fmla="*/ 454425 w 497374"/>
                <a:gd name="connsiteY3" fmla="*/ 267974 h 817108"/>
                <a:gd name="connsiteX4" fmla="*/ 11658 w 497374"/>
                <a:gd name="connsiteY4" fmla="*/ 396136 h 817108"/>
                <a:gd name="connsiteX5" fmla="*/ 466077 w 497374"/>
                <a:gd name="connsiteY5" fmla="*/ 431089 h 817108"/>
                <a:gd name="connsiteX6" fmla="*/ 6 w 497374"/>
                <a:gd name="connsiteY6" fmla="*/ 559250 h 817108"/>
                <a:gd name="connsiteX7" fmla="*/ 477729 w 497374"/>
                <a:gd name="connsiteY7" fmla="*/ 570902 h 817108"/>
                <a:gd name="connsiteX8" fmla="*/ 6 w 497374"/>
                <a:gd name="connsiteY8" fmla="*/ 722365 h 817108"/>
                <a:gd name="connsiteX9" fmla="*/ 489381 w 497374"/>
                <a:gd name="connsiteY9" fmla="*/ 699063 h 817108"/>
                <a:gd name="connsiteX10" fmla="*/ 302952 w 497374"/>
                <a:gd name="connsiteY10" fmla="*/ 803923 h 817108"/>
                <a:gd name="connsiteX11" fmla="*/ 291300 w 497374"/>
                <a:gd name="connsiteY11" fmla="*/ 815574 h 81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7374" h="817108">
                  <a:moveTo>
                    <a:pt x="34961" y="0"/>
                  </a:moveTo>
                  <a:cubicBezTo>
                    <a:pt x="234012" y="21360"/>
                    <a:pt x="433064" y="42720"/>
                    <a:pt x="431122" y="81557"/>
                  </a:cubicBezTo>
                  <a:cubicBezTo>
                    <a:pt x="429180" y="120394"/>
                    <a:pt x="19425" y="201952"/>
                    <a:pt x="23309" y="233021"/>
                  </a:cubicBezTo>
                  <a:cubicBezTo>
                    <a:pt x="27193" y="264090"/>
                    <a:pt x="456367" y="240788"/>
                    <a:pt x="454425" y="267974"/>
                  </a:cubicBezTo>
                  <a:cubicBezTo>
                    <a:pt x="452483" y="295160"/>
                    <a:pt x="9716" y="368950"/>
                    <a:pt x="11658" y="396136"/>
                  </a:cubicBezTo>
                  <a:cubicBezTo>
                    <a:pt x="13600" y="423322"/>
                    <a:pt x="468019" y="403903"/>
                    <a:pt x="466077" y="431089"/>
                  </a:cubicBezTo>
                  <a:cubicBezTo>
                    <a:pt x="464135" y="458275"/>
                    <a:pt x="-1936" y="535948"/>
                    <a:pt x="6" y="559250"/>
                  </a:cubicBezTo>
                  <a:cubicBezTo>
                    <a:pt x="1948" y="582552"/>
                    <a:pt x="477729" y="543716"/>
                    <a:pt x="477729" y="570902"/>
                  </a:cubicBezTo>
                  <a:cubicBezTo>
                    <a:pt x="477729" y="598088"/>
                    <a:pt x="-1936" y="701005"/>
                    <a:pt x="6" y="722365"/>
                  </a:cubicBezTo>
                  <a:cubicBezTo>
                    <a:pt x="1948" y="743725"/>
                    <a:pt x="438890" y="685470"/>
                    <a:pt x="489381" y="699063"/>
                  </a:cubicBezTo>
                  <a:cubicBezTo>
                    <a:pt x="539872" y="712656"/>
                    <a:pt x="335965" y="784505"/>
                    <a:pt x="302952" y="803923"/>
                  </a:cubicBezTo>
                  <a:cubicBezTo>
                    <a:pt x="269939" y="823341"/>
                    <a:pt x="291300" y="815574"/>
                    <a:pt x="291300" y="815574"/>
                  </a:cubicBez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3333"/>
                </a:solidFill>
              </a:endParaRPr>
            </a:p>
          </p:txBody>
        </p:sp>
        <p:cxnSp>
          <p:nvCxnSpPr>
            <p:cNvPr id="163" name="Straight Arrow Connector 162"/>
            <p:cNvCxnSpPr/>
            <p:nvPr/>
          </p:nvCxnSpPr>
          <p:spPr>
            <a:xfrm flipH="1">
              <a:off x="780664" y="2714697"/>
              <a:ext cx="314604" cy="11651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4" name="TextBox 163"/>
          <p:cNvSpPr txBox="1"/>
          <p:nvPr/>
        </p:nvSpPr>
        <p:spPr>
          <a:xfrm>
            <a:off x="2004020" y="2270084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3333"/>
                </a:solidFill>
              </a:rPr>
              <a:t>2</a:t>
            </a:r>
            <a:endParaRPr lang="en-US" sz="1200" dirty="0">
              <a:solidFill>
                <a:srgbClr val="333333"/>
              </a:solidFill>
            </a:endParaRPr>
          </a:p>
        </p:txBody>
      </p:sp>
      <p:grpSp>
        <p:nvGrpSpPr>
          <p:cNvPr id="170" name="Group 169"/>
          <p:cNvGrpSpPr/>
          <p:nvPr/>
        </p:nvGrpSpPr>
        <p:grpSpPr>
          <a:xfrm>
            <a:off x="2463145" y="2570916"/>
            <a:ext cx="194969" cy="327363"/>
            <a:chOff x="757360" y="1945727"/>
            <a:chExt cx="497374" cy="885480"/>
          </a:xfrm>
        </p:grpSpPr>
        <p:sp>
          <p:nvSpPr>
            <p:cNvPr id="171" name="Freeform 170"/>
            <p:cNvSpPr/>
            <p:nvPr/>
          </p:nvSpPr>
          <p:spPr>
            <a:xfrm>
              <a:off x="757360" y="1945727"/>
              <a:ext cx="497374" cy="792272"/>
            </a:xfrm>
            <a:custGeom>
              <a:avLst/>
              <a:gdLst>
                <a:gd name="connsiteX0" fmla="*/ 34961 w 497374"/>
                <a:gd name="connsiteY0" fmla="*/ 0 h 817108"/>
                <a:gd name="connsiteX1" fmla="*/ 431122 w 497374"/>
                <a:gd name="connsiteY1" fmla="*/ 81557 h 817108"/>
                <a:gd name="connsiteX2" fmla="*/ 23309 w 497374"/>
                <a:gd name="connsiteY2" fmla="*/ 233021 h 817108"/>
                <a:gd name="connsiteX3" fmla="*/ 454425 w 497374"/>
                <a:gd name="connsiteY3" fmla="*/ 267974 h 817108"/>
                <a:gd name="connsiteX4" fmla="*/ 11658 w 497374"/>
                <a:gd name="connsiteY4" fmla="*/ 396136 h 817108"/>
                <a:gd name="connsiteX5" fmla="*/ 466077 w 497374"/>
                <a:gd name="connsiteY5" fmla="*/ 431089 h 817108"/>
                <a:gd name="connsiteX6" fmla="*/ 6 w 497374"/>
                <a:gd name="connsiteY6" fmla="*/ 559250 h 817108"/>
                <a:gd name="connsiteX7" fmla="*/ 477729 w 497374"/>
                <a:gd name="connsiteY7" fmla="*/ 570902 h 817108"/>
                <a:gd name="connsiteX8" fmla="*/ 6 w 497374"/>
                <a:gd name="connsiteY8" fmla="*/ 722365 h 817108"/>
                <a:gd name="connsiteX9" fmla="*/ 489381 w 497374"/>
                <a:gd name="connsiteY9" fmla="*/ 699063 h 817108"/>
                <a:gd name="connsiteX10" fmla="*/ 302952 w 497374"/>
                <a:gd name="connsiteY10" fmla="*/ 803923 h 817108"/>
                <a:gd name="connsiteX11" fmla="*/ 291300 w 497374"/>
                <a:gd name="connsiteY11" fmla="*/ 815574 h 81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7374" h="817108">
                  <a:moveTo>
                    <a:pt x="34961" y="0"/>
                  </a:moveTo>
                  <a:cubicBezTo>
                    <a:pt x="234012" y="21360"/>
                    <a:pt x="433064" y="42720"/>
                    <a:pt x="431122" y="81557"/>
                  </a:cubicBezTo>
                  <a:cubicBezTo>
                    <a:pt x="429180" y="120394"/>
                    <a:pt x="19425" y="201952"/>
                    <a:pt x="23309" y="233021"/>
                  </a:cubicBezTo>
                  <a:cubicBezTo>
                    <a:pt x="27193" y="264090"/>
                    <a:pt x="456367" y="240788"/>
                    <a:pt x="454425" y="267974"/>
                  </a:cubicBezTo>
                  <a:cubicBezTo>
                    <a:pt x="452483" y="295160"/>
                    <a:pt x="9716" y="368950"/>
                    <a:pt x="11658" y="396136"/>
                  </a:cubicBezTo>
                  <a:cubicBezTo>
                    <a:pt x="13600" y="423322"/>
                    <a:pt x="468019" y="403903"/>
                    <a:pt x="466077" y="431089"/>
                  </a:cubicBezTo>
                  <a:cubicBezTo>
                    <a:pt x="464135" y="458275"/>
                    <a:pt x="-1936" y="535948"/>
                    <a:pt x="6" y="559250"/>
                  </a:cubicBezTo>
                  <a:cubicBezTo>
                    <a:pt x="1948" y="582552"/>
                    <a:pt x="477729" y="543716"/>
                    <a:pt x="477729" y="570902"/>
                  </a:cubicBezTo>
                  <a:cubicBezTo>
                    <a:pt x="477729" y="598088"/>
                    <a:pt x="-1936" y="701005"/>
                    <a:pt x="6" y="722365"/>
                  </a:cubicBezTo>
                  <a:cubicBezTo>
                    <a:pt x="1948" y="743725"/>
                    <a:pt x="438890" y="685470"/>
                    <a:pt x="489381" y="699063"/>
                  </a:cubicBezTo>
                  <a:cubicBezTo>
                    <a:pt x="539872" y="712656"/>
                    <a:pt x="335965" y="784505"/>
                    <a:pt x="302952" y="803923"/>
                  </a:cubicBezTo>
                  <a:cubicBezTo>
                    <a:pt x="269939" y="823341"/>
                    <a:pt x="291300" y="815574"/>
                    <a:pt x="291300" y="815574"/>
                  </a:cubicBez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3333"/>
                </a:solidFill>
              </a:endParaRPr>
            </a:p>
          </p:txBody>
        </p:sp>
        <p:cxnSp>
          <p:nvCxnSpPr>
            <p:cNvPr id="172" name="Straight Arrow Connector 171"/>
            <p:cNvCxnSpPr/>
            <p:nvPr/>
          </p:nvCxnSpPr>
          <p:spPr>
            <a:xfrm flipH="1">
              <a:off x="780664" y="2714697"/>
              <a:ext cx="314604" cy="11651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3" name="TextBox 172"/>
          <p:cNvSpPr txBox="1"/>
          <p:nvPr/>
        </p:nvSpPr>
        <p:spPr>
          <a:xfrm>
            <a:off x="2396042" y="2268481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3333"/>
                </a:solidFill>
              </a:rPr>
              <a:t>3</a:t>
            </a:r>
            <a:endParaRPr lang="en-US" sz="1200" dirty="0">
              <a:solidFill>
                <a:srgbClr val="333333"/>
              </a:solidFill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2818674" y="2594595"/>
            <a:ext cx="220809" cy="331487"/>
            <a:chOff x="531974" y="1934571"/>
            <a:chExt cx="563294" cy="896636"/>
          </a:xfrm>
        </p:grpSpPr>
        <p:sp>
          <p:nvSpPr>
            <p:cNvPr id="180" name="Freeform 179"/>
            <p:cNvSpPr/>
            <p:nvPr/>
          </p:nvSpPr>
          <p:spPr>
            <a:xfrm>
              <a:off x="531974" y="1934571"/>
              <a:ext cx="497374" cy="792273"/>
            </a:xfrm>
            <a:custGeom>
              <a:avLst/>
              <a:gdLst>
                <a:gd name="connsiteX0" fmla="*/ 34961 w 497374"/>
                <a:gd name="connsiteY0" fmla="*/ 0 h 817108"/>
                <a:gd name="connsiteX1" fmla="*/ 431122 w 497374"/>
                <a:gd name="connsiteY1" fmla="*/ 81557 h 817108"/>
                <a:gd name="connsiteX2" fmla="*/ 23309 w 497374"/>
                <a:gd name="connsiteY2" fmla="*/ 233021 h 817108"/>
                <a:gd name="connsiteX3" fmla="*/ 454425 w 497374"/>
                <a:gd name="connsiteY3" fmla="*/ 267974 h 817108"/>
                <a:gd name="connsiteX4" fmla="*/ 11658 w 497374"/>
                <a:gd name="connsiteY4" fmla="*/ 396136 h 817108"/>
                <a:gd name="connsiteX5" fmla="*/ 466077 w 497374"/>
                <a:gd name="connsiteY5" fmla="*/ 431089 h 817108"/>
                <a:gd name="connsiteX6" fmla="*/ 6 w 497374"/>
                <a:gd name="connsiteY6" fmla="*/ 559250 h 817108"/>
                <a:gd name="connsiteX7" fmla="*/ 477729 w 497374"/>
                <a:gd name="connsiteY7" fmla="*/ 570902 h 817108"/>
                <a:gd name="connsiteX8" fmla="*/ 6 w 497374"/>
                <a:gd name="connsiteY8" fmla="*/ 722365 h 817108"/>
                <a:gd name="connsiteX9" fmla="*/ 489381 w 497374"/>
                <a:gd name="connsiteY9" fmla="*/ 699063 h 817108"/>
                <a:gd name="connsiteX10" fmla="*/ 302952 w 497374"/>
                <a:gd name="connsiteY10" fmla="*/ 803923 h 817108"/>
                <a:gd name="connsiteX11" fmla="*/ 291300 w 497374"/>
                <a:gd name="connsiteY11" fmla="*/ 815574 h 81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7374" h="817108">
                  <a:moveTo>
                    <a:pt x="34961" y="0"/>
                  </a:moveTo>
                  <a:cubicBezTo>
                    <a:pt x="234012" y="21360"/>
                    <a:pt x="433064" y="42720"/>
                    <a:pt x="431122" y="81557"/>
                  </a:cubicBezTo>
                  <a:cubicBezTo>
                    <a:pt x="429180" y="120394"/>
                    <a:pt x="19425" y="201952"/>
                    <a:pt x="23309" y="233021"/>
                  </a:cubicBezTo>
                  <a:cubicBezTo>
                    <a:pt x="27193" y="264090"/>
                    <a:pt x="456367" y="240788"/>
                    <a:pt x="454425" y="267974"/>
                  </a:cubicBezTo>
                  <a:cubicBezTo>
                    <a:pt x="452483" y="295160"/>
                    <a:pt x="9716" y="368950"/>
                    <a:pt x="11658" y="396136"/>
                  </a:cubicBezTo>
                  <a:cubicBezTo>
                    <a:pt x="13600" y="423322"/>
                    <a:pt x="468019" y="403903"/>
                    <a:pt x="466077" y="431089"/>
                  </a:cubicBezTo>
                  <a:cubicBezTo>
                    <a:pt x="464135" y="458275"/>
                    <a:pt x="-1936" y="535948"/>
                    <a:pt x="6" y="559250"/>
                  </a:cubicBezTo>
                  <a:cubicBezTo>
                    <a:pt x="1948" y="582552"/>
                    <a:pt x="477729" y="543716"/>
                    <a:pt x="477729" y="570902"/>
                  </a:cubicBezTo>
                  <a:cubicBezTo>
                    <a:pt x="477729" y="598088"/>
                    <a:pt x="-1936" y="701005"/>
                    <a:pt x="6" y="722365"/>
                  </a:cubicBezTo>
                  <a:cubicBezTo>
                    <a:pt x="1948" y="743725"/>
                    <a:pt x="438890" y="685470"/>
                    <a:pt x="489381" y="699063"/>
                  </a:cubicBezTo>
                  <a:cubicBezTo>
                    <a:pt x="539872" y="712656"/>
                    <a:pt x="335965" y="784505"/>
                    <a:pt x="302952" y="803923"/>
                  </a:cubicBezTo>
                  <a:cubicBezTo>
                    <a:pt x="269939" y="823341"/>
                    <a:pt x="291300" y="815574"/>
                    <a:pt x="291300" y="815574"/>
                  </a:cubicBez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3333"/>
                </a:solidFill>
              </a:endParaRPr>
            </a:p>
          </p:txBody>
        </p:sp>
        <p:cxnSp>
          <p:nvCxnSpPr>
            <p:cNvPr id="181" name="Straight Arrow Connector 180"/>
            <p:cNvCxnSpPr/>
            <p:nvPr/>
          </p:nvCxnSpPr>
          <p:spPr>
            <a:xfrm flipH="1">
              <a:off x="780664" y="2714697"/>
              <a:ext cx="314604" cy="11651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2" name="TextBox 181"/>
          <p:cNvSpPr txBox="1"/>
          <p:nvPr/>
        </p:nvSpPr>
        <p:spPr>
          <a:xfrm>
            <a:off x="2781033" y="2283881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3333"/>
                </a:solidFill>
              </a:rPr>
              <a:t>4</a:t>
            </a:r>
            <a:endParaRPr lang="en-US" sz="1200" dirty="0">
              <a:solidFill>
                <a:srgbClr val="333333"/>
              </a:solidFill>
            </a:endParaRPr>
          </a:p>
        </p:txBody>
      </p:sp>
      <p:grpSp>
        <p:nvGrpSpPr>
          <p:cNvPr id="188" name="Group 187"/>
          <p:cNvGrpSpPr/>
          <p:nvPr/>
        </p:nvGrpSpPr>
        <p:grpSpPr>
          <a:xfrm>
            <a:off x="3219692" y="2573641"/>
            <a:ext cx="194969" cy="327363"/>
            <a:chOff x="757360" y="1945727"/>
            <a:chExt cx="497374" cy="885480"/>
          </a:xfrm>
        </p:grpSpPr>
        <p:sp>
          <p:nvSpPr>
            <p:cNvPr id="189" name="Freeform 188"/>
            <p:cNvSpPr/>
            <p:nvPr/>
          </p:nvSpPr>
          <p:spPr>
            <a:xfrm>
              <a:off x="757360" y="1945727"/>
              <a:ext cx="497374" cy="792272"/>
            </a:xfrm>
            <a:custGeom>
              <a:avLst/>
              <a:gdLst>
                <a:gd name="connsiteX0" fmla="*/ 34961 w 497374"/>
                <a:gd name="connsiteY0" fmla="*/ 0 h 817108"/>
                <a:gd name="connsiteX1" fmla="*/ 431122 w 497374"/>
                <a:gd name="connsiteY1" fmla="*/ 81557 h 817108"/>
                <a:gd name="connsiteX2" fmla="*/ 23309 w 497374"/>
                <a:gd name="connsiteY2" fmla="*/ 233021 h 817108"/>
                <a:gd name="connsiteX3" fmla="*/ 454425 w 497374"/>
                <a:gd name="connsiteY3" fmla="*/ 267974 h 817108"/>
                <a:gd name="connsiteX4" fmla="*/ 11658 w 497374"/>
                <a:gd name="connsiteY4" fmla="*/ 396136 h 817108"/>
                <a:gd name="connsiteX5" fmla="*/ 466077 w 497374"/>
                <a:gd name="connsiteY5" fmla="*/ 431089 h 817108"/>
                <a:gd name="connsiteX6" fmla="*/ 6 w 497374"/>
                <a:gd name="connsiteY6" fmla="*/ 559250 h 817108"/>
                <a:gd name="connsiteX7" fmla="*/ 477729 w 497374"/>
                <a:gd name="connsiteY7" fmla="*/ 570902 h 817108"/>
                <a:gd name="connsiteX8" fmla="*/ 6 w 497374"/>
                <a:gd name="connsiteY8" fmla="*/ 722365 h 817108"/>
                <a:gd name="connsiteX9" fmla="*/ 489381 w 497374"/>
                <a:gd name="connsiteY9" fmla="*/ 699063 h 817108"/>
                <a:gd name="connsiteX10" fmla="*/ 302952 w 497374"/>
                <a:gd name="connsiteY10" fmla="*/ 803923 h 817108"/>
                <a:gd name="connsiteX11" fmla="*/ 291300 w 497374"/>
                <a:gd name="connsiteY11" fmla="*/ 815574 h 81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7374" h="817108">
                  <a:moveTo>
                    <a:pt x="34961" y="0"/>
                  </a:moveTo>
                  <a:cubicBezTo>
                    <a:pt x="234012" y="21360"/>
                    <a:pt x="433064" y="42720"/>
                    <a:pt x="431122" y="81557"/>
                  </a:cubicBezTo>
                  <a:cubicBezTo>
                    <a:pt x="429180" y="120394"/>
                    <a:pt x="19425" y="201952"/>
                    <a:pt x="23309" y="233021"/>
                  </a:cubicBezTo>
                  <a:cubicBezTo>
                    <a:pt x="27193" y="264090"/>
                    <a:pt x="456367" y="240788"/>
                    <a:pt x="454425" y="267974"/>
                  </a:cubicBezTo>
                  <a:cubicBezTo>
                    <a:pt x="452483" y="295160"/>
                    <a:pt x="9716" y="368950"/>
                    <a:pt x="11658" y="396136"/>
                  </a:cubicBezTo>
                  <a:cubicBezTo>
                    <a:pt x="13600" y="423322"/>
                    <a:pt x="468019" y="403903"/>
                    <a:pt x="466077" y="431089"/>
                  </a:cubicBezTo>
                  <a:cubicBezTo>
                    <a:pt x="464135" y="458275"/>
                    <a:pt x="-1936" y="535948"/>
                    <a:pt x="6" y="559250"/>
                  </a:cubicBezTo>
                  <a:cubicBezTo>
                    <a:pt x="1948" y="582552"/>
                    <a:pt x="477729" y="543716"/>
                    <a:pt x="477729" y="570902"/>
                  </a:cubicBezTo>
                  <a:cubicBezTo>
                    <a:pt x="477729" y="598088"/>
                    <a:pt x="-1936" y="701005"/>
                    <a:pt x="6" y="722365"/>
                  </a:cubicBezTo>
                  <a:cubicBezTo>
                    <a:pt x="1948" y="743725"/>
                    <a:pt x="438890" y="685470"/>
                    <a:pt x="489381" y="699063"/>
                  </a:cubicBezTo>
                  <a:cubicBezTo>
                    <a:pt x="539872" y="712656"/>
                    <a:pt x="335965" y="784505"/>
                    <a:pt x="302952" y="803923"/>
                  </a:cubicBezTo>
                  <a:cubicBezTo>
                    <a:pt x="269939" y="823341"/>
                    <a:pt x="291300" y="815574"/>
                    <a:pt x="291300" y="815574"/>
                  </a:cubicBez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3333"/>
                </a:solidFill>
              </a:endParaRPr>
            </a:p>
          </p:txBody>
        </p:sp>
        <p:cxnSp>
          <p:nvCxnSpPr>
            <p:cNvPr id="190" name="Straight Arrow Connector 189"/>
            <p:cNvCxnSpPr/>
            <p:nvPr/>
          </p:nvCxnSpPr>
          <p:spPr>
            <a:xfrm flipH="1">
              <a:off x="780664" y="2714697"/>
              <a:ext cx="314604" cy="11651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1" name="TextBox 190"/>
          <p:cNvSpPr txBox="1"/>
          <p:nvPr/>
        </p:nvSpPr>
        <p:spPr>
          <a:xfrm>
            <a:off x="3190076" y="2272235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3333"/>
                </a:solidFill>
              </a:rPr>
              <a:t>5</a:t>
            </a:r>
            <a:endParaRPr lang="en-US" sz="1200" dirty="0">
              <a:solidFill>
                <a:srgbClr val="333333"/>
              </a:solidFill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3592052" y="2580259"/>
            <a:ext cx="194969" cy="327363"/>
            <a:chOff x="757360" y="1945727"/>
            <a:chExt cx="497374" cy="885480"/>
          </a:xfrm>
        </p:grpSpPr>
        <p:sp>
          <p:nvSpPr>
            <p:cNvPr id="198" name="Freeform 197"/>
            <p:cNvSpPr/>
            <p:nvPr/>
          </p:nvSpPr>
          <p:spPr>
            <a:xfrm>
              <a:off x="757360" y="1945727"/>
              <a:ext cx="497374" cy="792272"/>
            </a:xfrm>
            <a:custGeom>
              <a:avLst/>
              <a:gdLst>
                <a:gd name="connsiteX0" fmla="*/ 34961 w 497374"/>
                <a:gd name="connsiteY0" fmla="*/ 0 h 817108"/>
                <a:gd name="connsiteX1" fmla="*/ 431122 w 497374"/>
                <a:gd name="connsiteY1" fmla="*/ 81557 h 817108"/>
                <a:gd name="connsiteX2" fmla="*/ 23309 w 497374"/>
                <a:gd name="connsiteY2" fmla="*/ 233021 h 817108"/>
                <a:gd name="connsiteX3" fmla="*/ 454425 w 497374"/>
                <a:gd name="connsiteY3" fmla="*/ 267974 h 817108"/>
                <a:gd name="connsiteX4" fmla="*/ 11658 w 497374"/>
                <a:gd name="connsiteY4" fmla="*/ 396136 h 817108"/>
                <a:gd name="connsiteX5" fmla="*/ 466077 w 497374"/>
                <a:gd name="connsiteY5" fmla="*/ 431089 h 817108"/>
                <a:gd name="connsiteX6" fmla="*/ 6 w 497374"/>
                <a:gd name="connsiteY6" fmla="*/ 559250 h 817108"/>
                <a:gd name="connsiteX7" fmla="*/ 477729 w 497374"/>
                <a:gd name="connsiteY7" fmla="*/ 570902 h 817108"/>
                <a:gd name="connsiteX8" fmla="*/ 6 w 497374"/>
                <a:gd name="connsiteY8" fmla="*/ 722365 h 817108"/>
                <a:gd name="connsiteX9" fmla="*/ 489381 w 497374"/>
                <a:gd name="connsiteY9" fmla="*/ 699063 h 817108"/>
                <a:gd name="connsiteX10" fmla="*/ 302952 w 497374"/>
                <a:gd name="connsiteY10" fmla="*/ 803923 h 817108"/>
                <a:gd name="connsiteX11" fmla="*/ 291300 w 497374"/>
                <a:gd name="connsiteY11" fmla="*/ 815574 h 81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7374" h="817108">
                  <a:moveTo>
                    <a:pt x="34961" y="0"/>
                  </a:moveTo>
                  <a:cubicBezTo>
                    <a:pt x="234012" y="21360"/>
                    <a:pt x="433064" y="42720"/>
                    <a:pt x="431122" y="81557"/>
                  </a:cubicBezTo>
                  <a:cubicBezTo>
                    <a:pt x="429180" y="120394"/>
                    <a:pt x="19425" y="201952"/>
                    <a:pt x="23309" y="233021"/>
                  </a:cubicBezTo>
                  <a:cubicBezTo>
                    <a:pt x="27193" y="264090"/>
                    <a:pt x="456367" y="240788"/>
                    <a:pt x="454425" y="267974"/>
                  </a:cubicBezTo>
                  <a:cubicBezTo>
                    <a:pt x="452483" y="295160"/>
                    <a:pt x="9716" y="368950"/>
                    <a:pt x="11658" y="396136"/>
                  </a:cubicBezTo>
                  <a:cubicBezTo>
                    <a:pt x="13600" y="423322"/>
                    <a:pt x="468019" y="403903"/>
                    <a:pt x="466077" y="431089"/>
                  </a:cubicBezTo>
                  <a:cubicBezTo>
                    <a:pt x="464135" y="458275"/>
                    <a:pt x="-1936" y="535948"/>
                    <a:pt x="6" y="559250"/>
                  </a:cubicBezTo>
                  <a:cubicBezTo>
                    <a:pt x="1948" y="582552"/>
                    <a:pt x="477729" y="543716"/>
                    <a:pt x="477729" y="570902"/>
                  </a:cubicBezTo>
                  <a:cubicBezTo>
                    <a:pt x="477729" y="598088"/>
                    <a:pt x="-1936" y="701005"/>
                    <a:pt x="6" y="722365"/>
                  </a:cubicBezTo>
                  <a:cubicBezTo>
                    <a:pt x="1948" y="743725"/>
                    <a:pt x="438890" y="685470"/>
                    <a:pt x="489381" y="699063"/>
                  </a:cubicBezTo>
                  <a:cubicBezTo>
                    <a:pt x="539872" y="712656"/>
                    <a:pt x="335965" y="784505"/>
                    <a:pt x="302952" y="803923"/>
                  </a:cubicBezTo>
                  <a:cubicBezTo>
                    <a:pt x="269939" y="823341"/>
                    <a:pt x="291300" y="815574"/>
                    <a:pt x="291300" y="815574"/>
                  </a:cubicBez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3333"/>
                </a:solidFill>
              </a:endParaRPr>
            </a:p>
          </p:txBody>
        </p:sp>
        <p:cxnSp>
          <p:nvCxnSpPr>
            <p:cNvPr id="199" name="Straight Arrow Connector 198"/>
            <p:cNvCxnSpPr/>
            <p:nvPr/>
          </p:nvCxnSpPr>
          <p:spPr>
            <a:xfrm flipH="1">
              <a:off x="780664" y="2714697"/>
              <a:ext cx="314604" cy="11651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0" name="TextBox 199"/>
          <p:cNvSpPr txBox="1"/>
          <p:nvPr/>
        </p:nvSpPr>
        <p:spPr>
          <a:xfrm>
            <a:off x="3562436" y="2277466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333333"/>
                </a:solidFill>
              </a:rPr>
              <a:t>6</a:t>
            </a:r>
          </a:p>
        </p:txBody>
      </p:sp>
      <p:sp>
        <p:nvSpPr>
          <p:cNvPr id="204" name="TextBox 203"/>
          <p:cNvSpPr txBox="1"/>
          <p:nvPr/>
        </p:nvSpPr>
        <p:spPr>
          <a:xfrm>
            <a:off x="4083847" y="4524757"/>
            <a:ext cx="446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400" dirty="0" smtClean="0">
                <a:solidFill>
                  <a:srgbClr val="333333"/>
                </a:solidFill>
              </a:rPr>
              <a:t>…</a:t>
            </a:r>
            <a:endParaRPr lang="en-US" sz="2400" dirty="0">
              <a:solidFill>
                <a:srgbClr val="333333"/>
              </a:solidFill>
            </a:endParaRPr>
          </a:p>
        </p:txBody>
      </p:sp>
      <p:grpSp>
        <p:nvGrpSpPr>
          <p:cNvPr id="205" name="Group 204"/>
          <p:cNvGrpSpPr/>
          <p:nvPr/>
        </p:nvGrpSpPr>
        <p:grpSpPr>
          <a:xfrm>
            <a:off x="4769388" y="2549234"/>
            <a:ext cx="194969" cy="327363"/>
            <a:chOff x="757360" y="1945727"/>
            <a:chExt cx="497374" cy="885480"/>
          </a:xfrm>
        </p:grpSpPr>
        <p:sp>
          <p:nvSpPr>
            <p:cNvPr id="206" name="Freeform 205"/>
            <p:cNvSpPr/>
            <p:nvPr/>
          </p:nvSpPr>
          <p:spPr>
            <a:xfrm>
              <a:off x="757360" y="1945727"/>
              <a:ext cx="497374" cy="792272"/>
            </a:xfrm>
            <a:custGeom>
              <a:avLst/>
              <a:gdLst>
                <a:gd name="connsiteX0" fmla="*/ 34961 w 497374"/>
                <a:gd name="connsiteY0" fmla="*/ 0 h 817108"/>
                <a:gd name="connsiteX1" fmla="*/ 431122 w 497374"/>
                <a:gd name="connsiteY1" fmla="*/ 81557 h 817108"/>
                <a:gd name="connsiteX2" fmla="*/ 23309 w 497374"/>
                <a:gd name="connsiteY2" fmla="*/ 233021 h 817108"/>
                <a:gd name="connsiteX3" fmla="*/ 454425 w 497374"/>
                <a:gd name="connsiteY3" fmla="*/ 267974 h 817108"/>
                <a:gd name="connsiteX4" fmla="*/ 11658 w 497374"/>
                <a:gd name="connsiteY4" fmla="*/ 396136 h 817108"/>
                <a:gd name="connsiteX5" fmla="*/ 466077 w 497374"/>
                <a:gd name="connsiteY5" fmla="*/ 431089 h 817108"/>
                <a:gd name="connsiteX6" fmla="*/ 6 w 497374"/>
                <a:gd name="connsiteY6" fmla="*/ 559250 h 817108"/>
                <a:gd name="connsiteX7" fmla="*/ 477729 w 497374"/>
                <a:gd name="connsiteY7" fmla="*/ 570902 h 817108"/>
                <a:gd name="connsiteX8" fmla="*/ 6 w 497374"/>
                <a:gd name="connsiteY8" fmla="*/ 722365 h 817108"/>
                <a:gd name="connsiteX9" fmla="*/ 489381 w 497374"/>
                <a:gd name="connsiteY9" fmla="*/ 699063 h 817108"/>
                <a:gd name="connsiteX10" fmla="*/ 302952 w 497374"/>
                <a:gd name="connsiteY10" fmla="*/ 803923 h 817108"/>
                <a:gd name="connsiteX11" fmla="*/ 291300 w 497374"/>
                <a:gd name="connsiteY11" fmla="*/ 815574 h 81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7374" h="817108">
                  <a:moveTo>
                    <a:pt x="34961" y="0"/>
                  </a:moveTo>
                  <a:cubicBezTo>
                    <a:pt x="234012" y="21360"/>
                    <a:pt x="433064" y="42720"/>
                    <a:pt x="431122" y="81557"/>
                  </a:cubicBezTo>
                  <a:cubicBezTo>
                    <a:pt x="429180" y="120394"/>
                    <a:pt x="19425" y="201952"/>
                    <a:pt x="23309" y="233021"/>
                  </a:cubicBezTo>
                  <a:cubicBezTo>
                    <a:pt x="27193" y="264090"/>
                    <a:pt x="456367" y="240788"/>
                    <a:pt x="454425" y="267974"/>
                  </a:cubicBezTo>
                  <a:cubicBezTo>
                    <a:pt x="452483" y="295160"/>
                    <a:pt x="9716" y="368950"/>
                    <a:pt x="11658" y="396136"/>
                  </a:cubicBezTo>
                  <a:cubicBezTo>
                    <a:pt x="13600" y="423322"/>
                    <a:pt x="468019" y="403903"/>
                    <a:pt x="466077" y="431089"/>
                  </a:cubicBezTo>
                  <a:cubicBezTo>
                    <a:pt x="464135" y="458275"/>
                    <a:pt x="-1936" y="535948"/>
                    <a:pt x="6" y="559250"/>
                  </a:cubicBezTo>
                  <a:cubicBezTo>
                    <a:pt x="1948" y="582552"/>
                    <a:pt x="477729" y="543716"/>
                    <a:pt x="477729" y="570902"/>
                  </a:cubicBezTo>
                  <a:cubicBezTo>
                    <a:pt x="477729" y="598088"/>
                    <a:pt x="-1936" y="701005"/>
                    <a:pt x="6" y="722365"/>
                  </a:cubicBezTo>
                  <a:cubicBezTo>
                    <a:pt x="1948" y="743725"/>
                    <a:pt x="438890" y="685470"/>
                    <a:pt x="489381" y="699063"/>
                  </a:cubicBezTo>
                  <a:cubicBezTo>
                    <a:pt x="539872" y="712656"/>
                    <a:pt x="335965" y="784505"/>
                    <a:pt x="302952" y="803923"/>
                  </a:cubicBezTo>
                  <a:cubicBezTo>
                    <a:pt x="269939" y="823341"/>
                    <a:pt x="291300" y="815574"/>
                    <a:pt x="291300" y="815574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3333"/>
                </a:solidFill>
              </a:endParaRPr>
            </a:p>
          </p:txBody>
        </p:sp>
        <p:cxnSp>
          <p:nvCxnSpPr>
            <p:cNvPr id="207" name="Straight Arrow Connector 206"/>
            <p:cNvCxnSpPr/>
            <p:nvPr/>
          </p:nvCxnSpPr>
          <p:spPr>
            <a:xfrm flipH="1">
              <a:off x="780664" y="2714697"/>
              <a:ext cx="314604" cy="11651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4" name="Group 213"/>
          <p:cNvGrpSpPr/>
          <p:nvPr/>
        </p:nvGrpSpPr>
        <p:grpSpPr>
          <a:xfrm>
            <a:off x="5107009" y="2545480"/>
            <a:ext cx="194969" cy="327363"/>
            <a:chOff x="757360" y="1945727"/>
            <a:chExt cx="497374" cy="885480"/>
          </a:xfrm>
        </p:grpSpPr>
        <p:sp>
          <p:nvSpPr>
            <p:cNvPr id="215" name="Freeform 214"/>
            <p:cNvSpPr/>
            <p:nvPr/>
          </p:nvSpPr>
          <p:spPr>
            <a:xfrm>
              <a:off x="757360" y="1945727"/>
              <a:ext cx="497374" cy="792272"/>
            </a:xfrm>
            <a:custGeom>
              <a:avLst/>
              <a:gdLst>
                <a:gd name="connsiteX0" fmla="*/ 34961 w 497374"/>
                <a:gd name="connsiteY0" fmla="*/ 0 h 817108"/>
                <a:gd name="connsiteX1" fmla="*/ 431122 w 497374"/>
                <a:gd name="connsiteY1" fmla="*/ 81557 h 817108"/>
                <a:gd name="connsiteX2" fmla="*/ 23309 w 497374"/>
                <a:gd name="connsiteY2" fmla="*/ 233021 h 817108"/>
                <a:gd name="connsiteX3" fmla="*/ 454425 w 497374"/>
                <a:gd name="connsiteY3" fmla="*/ 267974 h 817108"/>
                <a:gd name="connsiteX4" fmla="*/ 11658 w 497374"/>
                <a:gd name="connsiteY4" fmla="*/ 396136 h 817108"/>
                <a:gd name="connsiteX5" fmla="*/ 466077 w 497374"/>
                <a:gd name="connsiteY5" fmla="*/ 431089 h 817108"/>
                <a:gd name="connsiteX6" fmla="*/ 6 w 497374"/>
                <a:gd name="connsiteY6" fmla="*/ 559250 h 817108"/>
                <a:gd name="connsiteX7" fmla="*/ 477729 w 497374"/>
                <a:gd name="connsiteY7" fmla="*/ 570902 h 817108"/>
                <a:gd name="connsiteX8" fmla="*/ 6 w 497374"/>
                <a:gd name="connsiteY8" fmla="*/ 722365 h 817108"/>
                <a:gd name="connsiteX9" fmla="*/ 489381 w 497374"/>
                <a:gd name="connsiteY9" fmla="*/ 699063 h 817108"/>
                <a:gd name="connsiteX10" fmla="*/ 302952 w 497374"/>
                <a:gd name="connsiteY10" fmla="*/ 803923 h 817108"/>
                <a:gd name="connsiteX11" fmla="*/ 291300 w 497374"/>
                <a:gd name="connsiteY11" fmla="*/ 815574 h 81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7374" h="817108">
                  <a:moveTo>
                    <a:pt x="34961" y="0"/>
                  </a:moveTo>
                  <a:cubicBezTo>
                    <a:pt x="234012" y="21360"/>
                    <a:pt x="433064" y="42720"/>
                    <a:pt x="431122" y="81557"/>
                  </a:cubicBezTo>
                  <a:cubicBezTo>
                    <a:pt x="429180" y="120394"/>
                    <a:pt x="19425" y="201952"/>
                    <a:pt x="23309" y="233021"/>
                  </a:cubicBezTo>
                  <a:cubicBezTo>
                    <a:pt x="27193" y="264090"/>
                    <a:pt x="456367" y="240788"/>
                    <a:pt x="454425" y="267974"/>
                  </a:cubicBezTo>
                  <a:cubicBezTo>
                    <a:pt x="452483" y="295160"/>
                    <a:pt x="9716" y="368950"/>
                    <a:pt x="11658" y="396136"/>
                  </a:cubicBezTo>
                  <a:cubicBezTo>
                    <a:pt x="13600" y="423322"/>
                    <a:pt x="468019" y="403903"/>
                    <a:pt x="466077" y="431089"/>
                  </a:cubicBezTo>
                  <a:cubicBezTo>
                    <a:pt x="464135" y="458275"/>
                    <a:pt x="-1936" y="535948"/>
                    <a:pt x="6" y="559250"/>
                  </a:cubicBezTo>
                  <a:cubicBezTo>
                    <a:pt x="1948" y="582552"/>
                    <a:pt x="477729" y="543716"/>
                    <a:pt x="477729" y="570902"/>
                  </a:cubicBezTo>
                  <a:cubicBezTo>
                    <a:pt x="477729" y="598088"/>
                    <a:pt x="-1936" y="701005"/>
                    <a:pt x="6" y="722365"/>
                  </a:cubicBezTo>
                  <a:cubicBezTo>
                    <a:pt x="1948" y="743725"/>
                    <a:pt x="438890" y="685470"/>
                    <a:pt x="489381" y="699063"/>
                  </a:cubicBezTo>
                  <a:cubicBezTo>
                    <a:pt x="539872" y="712656"/>
                    <a:pt x="335965" y="784505"/>
                    <a:pt x="302952" y="803923"/>
                  </a:cubicBezTo>
                  <a:cubicBezTo>
                    <a:pt x="269939" y="823341"/>
                    <a:pt x="291300" y="815574"/>
                    <a:pt x="291300" y="815574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3333"/>
                </a:solidFill>
              </a:endParaRPr>
            </a:p>
          </p:txBody>
        </p:sp>
        <p:cxnSp>
          <p:nvCxnSpPr>
            <p:cNvPr id="216" name="Straight Arrow Connector 215"/>
            <p:cNvCxnSpPr/>
            <p:nvPr/>
          </p:nvCxnSpPr>
          <p:spPr>
            <a:xfrm flipH="1">
              <a:off x="780664" y="2714697"/>
              <a:ext cx="314604" cy="11651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6" name="TextBox 225"/>
          <p:cNvSpPr txBox="1"/>
          <p:nvPr/>
        </p:nvSpPr>
        <p:spPr>
          <a:xfrm>
            <a:off x="4687189" y="2245494"/>
            <a:ext cx="355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3333"/>
                </a:solidFill>
              </a:rPr>
              <a:t>26</a:t>
            </a:r>
            <a:endParaRPr lang="en-US" sz="1200" dirty="0">
              <a:solidFill>
                <a:srgbClr val="333333"/>
              </a:solidFill>
            </a:endParaRPr>
          </a:p>
        </p:txBody>
      </p:sp>
      <p:grpSp>
        <p:nvGrpSpPr>
          <p:cNvPr id="232" name="Group 231"/>
          <p:cNvGrpSpPr/>
          <p:nvPr/>
        </p:nvGrpSpPr>
        <p:grpSpPr>
          <a:xfrm>
            <a:off x="5450698" y="2542201"/>
            <a:ext cx="194969" cy="327363"/>
            <a:chOff x="757360" y="1945727"/>
            <a:chExt cx="497374" cy="885480"/>
          </a:xfrm>
        </p:grpSpPr>
        <p:sp>
          <p:nvSpPr>
            <p:cNvPr id="233" name="Freeform 232"/>
            <p:cNvSpPr/>
            <p:nvPr/>
          </p:nvSpPr>
          <p:spPr>
            <a:xfrm>
              <a:off x="757360" y="1945727"/>
              <a:ext cx="497374" cy="792272"/>
            </a:xfrm>
            <a:custGeom>
              <a:avLst/>
              <a:gdLst>
                <a:gd name="connsiteX0" fmla="*/ 34961 w 497374"/>
                <a:gd name="connsiteY0" fmla="*/ 0 h 817108"/>
                <a:gd name="connsiteX1" fmla="*/ 431122 w 497374"/>
                <a:gd name="connsiteY1" fmla="*/ 81557 h 817108"/>
                <a:gd name="connsiteX2" fmla="*/ 23309 w 497374"/>
                <a:gd name="connsiteY2" fmla="*/ 233021 h 817108"/>
                <a:gd name="connsiteX3" fmla="*/ 454425 w 497374"/>
                <a:gd name="connsiteY3" fmla="*/ 267974 h 817108"/>
                <a:gd name="connsiteX4" fmla="*/ 11658 w 497374"/>
                <a:gd name="connsiteY4" fmla="*/ 396136 h 817108"/>
                <a:gd name="connsiteX5" fmla="*/ 466077 w 497374"/>
                <a:gd name="connsiteY5" fmla="*/ 431089 h 817108"/>
                <a:gd name="connsiteX6" fmla="*/ 6 w 497374"/>
                <a:gd name="connsiteY6" fmla="*/ 559250 h 817108"/>
                <a:gd name="connsiteX7" fmla="*/ 477729 w 497374"/>
                <a:gd name="connsiteY7" fmla="*/ 570902 h 817108"/>
                <a:gd name="connsiteX8" fmla="*/ 6 w 497374"/>
                <a:gd name="connsiteY8" fmla="*/ 722365 h 817108"/>
                <a:gd name="connsiteX9" fmla="*/ 489381 w 497374"/>
                <a:gd name="connsiteY9" fmla="*/ 699063 h 817108"/>
                <a:gd name="connsiteX10" fmla="*/ 302952 w 497374"/>
                <a:gd name="connsiteY10" fmla="*/ 803923 h 817108"/>
                <a:gd name="connsiteX11" fmla="*/ 291300 w 497374"/>
                <a:gd name="connsiteY11" fmla="*/ 815574 h 81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7374" h="817108">
                  <a:moveTo>
                    <a:pt x="34961" y="0"/>
                  </a:moveTo>
                  <a:cubicBezTo>
                    <a:pt x="234012" y="21360"/>
                    <a:pt x="433064" y="42720"/>
                    <a:pt x="431122" y="81557"/>
                  </a:cubicBezTo>
                  <a:cubicBezTo>
                    <a:pt x="429180" y="120394"/>
                    <a:pt x="19425" y="201952"/>
                    <a:pt x="23309" y="233021"/>
                  </a:cubicBezTo>
                  <a:cubicBezTo>
                    <a:pt x="27193" y="264090"/>
                    <a:pt x="456367" y="240788"/>
                    <a:pt x="454425" y="267974"/>
                  </a:cubicBezTo>
                  <a:cubicBezTo>
                    <a:pt x="452483" y="295160"/>
                    <a:pt x="9716" y="368950"/>
                    <a:pt x="11658" y="396136"/>
                  </a:cubicBezTo>
                  <a:cubicBezTo>
                    <a:pt x="13600" y="423322"/>
                    <a:pt x="468019" y="403903"/>
                    <a:pt x="466077" y="431089"/>
                  </a:cubicBezTo>
                  <a:cubicBezTo>
                    <a:pt x="464135" y="458275"/>
                    <a:pt x="-1936" y="535948"/>
                    <a:pt x="6" y="559250"/>
                  </a:cubicBezTo>
                  <a:cubicBezTo>
                    <a:pt x="1948" y="582552"/>
                    <a:pt x="477729" y="543716"/>
                    <a:pt x="477729" y="570902"/>
                  </a:cubicBezTo>
                  <a:cubicBezTo>
                    <a:pt x="477729" y="598088"/>
                    <a:pt x="-1936" y="701005"/>
                    <a:pt x="6" y="722365"/>
                  </a:cubicBezTo>
                  <a:cubicBezTo>
                    <a:pt x="1948" y="743725"/>
                    <a:pt x="438890" y="685470"/>
                    <a:pt x="489381" y="699063"/>
                  </a:cubicBezTo>
                  <a:cubicBezTo>
                    <a:pt x="539872" y="712656"/>
                    <a:pt x="335965" y="784505"/>
                    <a:pt x="302952" y="803923"/>
                  </a:cubicBezTo>
                  <a:cubicBezTo>
                    <a:pt x="269939" y="823341"/>
                    <a:pt x="291300" y="815574"/>
                    <a:pt x="291300" y="815574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3333"/>
                </a:solidFill>
              </a:endParaRPr>
            </a:p>
          </p:txBody>
        </p:sp>
        <p:cxnSp>
          <p:nvCxnSpPr>
            <p:cNvPr id="234" name="Straight Arrow Connector 233"/>
            <p:cNvCxnSpPr/>
            <p:nvPr/>
          </p:nvCxnSpPr>
          <p:spPr>
            <a:xfrm flipH="1">
              <a:off x="780664" y="2714697"/>
              <a:ext cx="314604" cy="11651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5" name="TextBox 234"/>
          <p:cNvSpPr txBox="1"/>
          <p:nvPr/>
        </p:nvSpPr>
        <p:spPr>
          <a:xfrm>
            <a:off x="4992288" y="2253796"/>
            <a:ext cx="355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3333"/>
                </a:solidFill>
              </a:rPr>
              <a:t>27</a:t>
            </a:r>
            <a:endParaRPr lang="en-US" sz="1200" dirty="0">
              <a:solidFill>
                <a:srgbClr val="333333"/>
              </a:solidFill>
            </a:endParaRPr>
          </a:p>
        </p:txBody>
      </p:sp>
      <p:sp>
        <p:nvSpPr>
          <p:cNvPr id="244" name="TextBox 243"/>
          <p:cNvSpPr txBox="1"/>
          <p:nvPr/>
        </p:nvSpPr>
        <p:spPr>
          <a:xfrm>
            <a:off x="5342658" y="2253505"/>
            <a:ext cx="355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3333"/>
                </a:solidFill>
              </a:rPr>
              <a:t>28</a:t>
            </a:r>
            <a:endParaRPr lang="en-US" sz="1200" dirty="0">
              <a:solidFill>
                <a:srgbClr val="333333"/>
              </a:solidFill>
            </a:endParaRPr>
          </a:p>
        </p:txBody>
      </p:sp>
      <p:grpSp>
        <p:nvGrpSpPr>
          <p:cNvPr id="250" name="Group 249"/>
          <p:cNvGrpSpPr/>
          <p:nvPr/>
        </p:nvGrpSpPr>
        <p:grpSpPr>
          <a:xfrm>
            <a:off x="5841085" y="2560661"/>
            <a:ext cx="194969" cy="327363"/>
            <a:chOff x="757360" y="1945727"/>
            <a:chExt cx="497374" cy="885480"/>
          </a:xfrm>
        </p:grpSpPr>
        <p:sp>
          <p:nvSpPr>
            <p:cNvPr id="251" name="Freeform 250"/>
            <p:cNvSpPr/>
            <p:nvPr/>
          </p:nvSpPr>
          <p:spPr>
            <a:xfrm>
              <a:off x="757360" y="1945727"/>
              <a:ext cx="497374" cy="792272"/>
            </a:xfrm>
            <a:custGeom>
              <a:avLst/>
              <a:gdLst>
                <a:gd name="connsiteX0" fmla="*/ 34961 w 497374"/>
                <a:gd name="connsiteY0" fmla="*/ 0 h 817108"/>
                <a:gd name="connsiteX1" fmla="*/ 431122 w 497374"/>
                <a:gd name="connsiteY1" fmla="*/ 81557 h 817108"/>
                <a:gd name="connsiteX2" fmla="*/ 23309 w 497374"/>
                <a:gd name="connsiteY2" fmla="*/ 233021 h 817108"/>
                <a:gd name="connsiteX3" fmla="*/ 454425 w 497374"/>
                <a:gd name="connsiteY3" fmla="*/ 267974 h 817108"/>
                <a:gd name="connsiteX4" fmla="*/ 11658 w 497374"/>
                <a:gd name="connsiteY4" fmla="*/ 396136 h 817108"/>
                <a:gd name="connsiteX5" fmla="*/ 466077 w 497374"/>
                <a:gd name="connsiteY5" fmla="*/ 431089 h 817108"/>
                <a:gd name="connsiteX6" fmla="*/ 6 w 497374"/>
                <a:gd name="connsiteY6" fmla="*/ 559250 h 817108"/>
                <a:gd name="connsiteX7" fmla="*/ 477729 w 497374"/>
                <a:gd name="connsiteY7" fmla="*/ 570902 h 817108"/>
                <a:gd name="connsiteX8" fmla="*/ 6 w 497374"/>
                <a:gd name="connsiteY8" fmla="*/ 722365 h 817108"/>
                <a:gd name="connsiteX9" fmla="*/ 489381 w 497374"/>
                <a:gd name="connsiteY9" fmla="*/ 699063 h 817108"/>
                <a:gd name="connsiteX10" fmla="*/ 302952 w 497374"/>
                <a:gd name="connsiteY10" fmla="*/ 803923 h 817108"/>
                <a:gd name="connsiteX11" fmla="*/ 291300 w 497374"/>
                <a:gd name="connsiteY11" fmla="*/ 815574 h 81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7374" h="817108">
                  <a:moveTo>
                    <a:pt x="34961" y="0"/>
                  </a:moveTo>
                  <a:cubicBezTo>
                    <a:pt x="234012" y="21360"/>
                    <a:pt x="433064" y="42720"/>
                    <a:pt x="431122" y="81557"/>
                  </a:cubicBezTo>
                  <a:cubicBezTo>
                    <a:pt x="429180" y="120394"/>
                    <a:pt x="19425" y="201952"/>
                    <a:pt x="23309" y="233021"/>
                  </a:cubicBezTo>
                  <a:cubicBezTo>
                    <a:pt x="27193" y="264090"/>
                    <a:pt x="456367" y="240788"/>
                    <a:pt x="454425" y="267974"/>
                  </a:cubicBezTo>
                  <a:cubicBezTo>
                    <a:pt x="452483" y="295160"/>
                    <a:pt x="9716" y="368950"/>
                    <a:pt x="11658" y="396136"/>
                  </a:cubicBezTo>
                  <a:cubicBezTo>
                    <a:pt x="13600" y="423322"/>
                    <a:pt x="468019" y="403903"/>
                    <a:pt x="466077" y="431089"/>
                  </a:cubicBezTo>
                  <a:cubicBezTo>
                    <a:pt x="464135" y="458275"/>
                    <a:pt x="-1936" y="535948"/>
                    <a:pt x="6" y="559250"/>
                  </a:cubicBezTo>
                  <a:cubicBezTo>
                    <a:pt x="1948" y="582552"/>
                    <a:pt x="477729" y="543716"/>
                    <a:pt x="477729" y="570902"/>
                  </a:cubicBezTo>
                  <a:cubicBezTo>
                    <a:pt x="477729" y="598088"/>
                    <a:pt x="-1936" y="701005"/>
                    <a:pt x="6" y="722365"/>
                  </a:cubicBezTo>
                  <a:cubicBezTo>
                    <a:pt x="1948" y="743725"/>
                    <a:pt x="438890" y="685470"/>
                    <a:pt x="489381" y="699063"/>
                  </a:cubicBezTo>
                  <a:cubicBezTo>
                    <a:pt x="539872" y="712656"/>
                    <a:pt x="335965" y="784505"/>
                    <a:pt x="302952" y="803923"/>
                  </a:cubicBezTo>
                  <a:cubicBezTo>
                    <a:pt x="269939" y="823341"/>
                    <a:pt x="291300" y="815574"/>
                    <a:pt x="291300" y="815574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3333"/>
                </a:solidFill>
              </a:endParaRPr>
            </a:p>
          </p:txBody>
        </p:sp>
        <p:cxnSp>
          <p:nvCxnSpPr>
            <p:cNvPr id="252" name="Straight Arrow Connector 251"/>
            <p:cNvCxnSpPr/>
            <p:nvPr/>
          </p:nvCxnSpPr>
          <p:spPr>
            <a:xfrm flipH="1">
              <a:off x="780664" y="2714697"/>
              <a:ext cx="314604" cy="11651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3" name="TextBox 252"/>
          <p:cNvSpPr txBox="1"/>
          <p:nvPr/>
        </p:nvSpPr>
        <p:spPr>
          <a:xfrm>
            <a:off x="5701902" y="2260239"/>
            <a:ext cx="355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3333"/>
                </a:solidFill>
              </a:rPr>
              <a:t>29</a:t>
            </a:r>
            <a:endParaRPr lang="en-US" sz="1200" dirty="0">
              <a:solidFill>
                <a:srgbClr val="333333"/>
              </a:solidFill>
            </a:endParaRPr>
          </a:p>
        </p:txBody>
      </p:sp>
      <p:grpSp>
        <p:nvGrpSpPr>
          <p:cNvPr id="259" name="Group 258"/>
          <p:cNvGrpSpPr/>
          <p:nvPr/>
        </p:nvGrpSpPr>
        <p:grpSpPr>
          <a:xfrm>
            <a:off x="6196747" y="2549234"/>
            <a:ext cx="194969" cy="327363"/>
            <a:chOff x="757360" y="1945727"/>
            <a:chExt cx="497374" cy="885480"/>
          </a:xfrm>
        </p:grpSpPr>
        <p:sp>
          <p:nvSpPr>
            <p:cNvPr id="260" name="Freeform 259"/>
            <p:cNvSpPr/>
            <p:nvPr/>
          </p:nvSpPr>
          <p:spPr>
            <a:xfrm>
              <a:off x="757360" y="1945727"/>
              <a:ext cx="497374" cy="792272"/>
            </a:xfrm>
            <a:custGeom>
              <a:avLst/>
              <a:gdLst>
                <a:gd name="connsiteX0" fmla="*/ 34961 w 497374"/>
                <a:gd name="connsiteY0" fmla="*/ 0 h 817108"/>
                <a:gd name="connsiteX1" fmla="*/ 431122 w 497374"/>
                <a:gd name="connsiteY1" fmla="*/ 81557 h 817108"/>
                <a:gd name="connsiteX2" fmla="*/ 23309 w 497374"/>
                <a:gd name="connsiteY2" fmla="*/ 233021 h 817108"/>
                <a:gd name="connsiteX3" fmla="*/ 454425 w 497374"/>
                <a:gd name="connsiteY3" fmla="*/ 267974 h 817108"/>
                <a:gd name="connsiteX4" fmla="*/ 11658 w 497374"/>
                <a:gd name="connsiteY4" fmla="*/ 396136 h 817108"/>
                <a:gd name="connsiteX5" fmla="*/ 466077 w 497374"/>
                <a:gd name="connsiteY5" fmla="*/ 431089 h 817108"/>
                <a:gd name="connsiteX6" fmla="*/ 6 w 497374"/>
                <a:gd name="connsiteY6" fmla="*/ 559250 h 817108"/>
                <a:gd name="connsiteX7" fmla="*/ 477729 w 497374"/>
                <a:gd name="connsiteY7" fmla="*/ 570902 h 817108"/>
                <a:gd name="connsiteX8" fmla="*/ 6 w 497374"/>
                <a:gd name="connsiteY8" fmla="*/ 722365 h 817108"/>
                <a:gd name="connsiteX9" fmla="*/ 489381 w 497374"/>
                <a:gd name="connsiteY9" fmla="*/ 699063 h 817108"/>
                <a:gd name="connsiteX10" fmla="*/ 302952 w 497374"/>
                <a:gd name="connsiteY10" fmla="*/ 803923 h 817108"/>
                <a:gd name="connsiteX11" fmla="*/ 291300 w 497374"/>
                <a:gd name="connsiteY11" fmla="*/ 815574 h 81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7374" h="817108">
                  <a:moveTo>
                    <a:pt x="34961" y="0"/>
                  </a:moveTo>
                  <a:cubicBezTo>
                    <a:pt x="234012" y="21360"/>
                    <a:pt x="433064" y="42720"/>
                    <a:pt x="431122" y="81557"/>
                  </a:cubicBezTo>
                  <a:cubicBezTo>
                    <a:pt x="429180" y="120394"/>
                    <a:pt x="19425" y="201952"/>
                    <a:pt x="23309" y="233021"/>
                  </a:cubicBezTo>
                  <a:cubicBezTo>
                    <a:pt x="27193" y="264090"/>
                    <a:pt x="456367" y="240788"/>
                    <a:pt x="454425" y="267974"/>
                  </a:cubicBezTo>
                  <a:cubicBezTo>
                    <a:pt x="452483" y="295160"/>
                    <a:pt x="9716" y="368950"/>
                    <a:pt x="11658" y="396136"/>
                  </a:cubicBezTo>
                  <a:cubicBezTo>
                    <a:pt x="13600" y="423322"/>
                    <a:pt x="468019" y="403903"/>
                    <a:pt x="466077" y="431089"/>
                  </a:cubicBezTo>
                  <a:cubicBezTo>
                    <a:pt x="464135" y="458275"/>
                    <a:pt x="-1936" y="535948"/>
                    <a:pt x="6" y="559250"/>
                  </a:cubicBezTo>
                  <a:cubicBezTo>
                    <a:pt x="1948" y="582552"/>
                    <a:pt x="477729" y="543716"/>
                    <a:pt x="477729" y="570902"/>
                  </a:cubicBezTo>
                  <a:cubicBezTo>
                    <a:pt x="477729" y="598088"/>
                    <a:pt x="-1936" y="701005"/>
                    <a:pt x="6" y="722365"/>
                  </a:cubicBezTo>
                  <a:cubicBezTo>
                    <a:pt x="1948" y="743725"/>
                    <a:pt x="438890" y="685470"/>
                    <a:pt x="489381" y="699063"/>
                  </a:cubicBezTo>
                  <a:cubicBezTo>
                    <a:pt x="539872" y="712656"/>
                    <a:pt x="335965" y="784505"/>
                    <a:pt x="302952" y="803923"/>
                  </a:cubicBezTo>
                  <a:cubicBezTo>
                    <a:pt x="269939" y="823341"/>
                    <a:pt x="291300" y="815574"/>
                    <a:pt x="291300" y="815574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3333"/>
                </a:solidFill>
              </a:endParaRPr>
            </a:p>
          </p:txBody>
        </p:sp>
        <p:cxnSp>
          <p:nvCxnSpPr>
            <p:cNvPr id="261" name="Straight Arrow Connector 260"/>
            <p:cNvCxnSpPr/>
            <p:nvPr/>
          </p:nvCxnSpPr>
          <p:spPr>
            <a:xfrm flipH="1">
              <a:off x="780664" y="2714697"/>
              <a:ext cx="314604" cy="11651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2" name="TextBox 261"/>
          <p:cNvSpPr txBox="1"/>
          <p:nvPr/>
        </p:nvSpPr>
        <p:spPr>
          <a:xfrm>
            <a:off x="6103661" y="2260239"/>
            <a:ext cx="355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3333"/>
                </a:solidFill>
              </a:rPr>
              <a:t>30</a:t>
            </a:r>
            <a:endParaRPr lang="en-US" sz="1200" dirty="0">
              <a:solidFill>
                <a:srgbClr val="333333"/>
              </a:solidFill>
            </a:endParaRPr>
          </a:p>
        </p:txBody>
      </p:sp>
      <p:grpSp>
        <p:nvGrpSpPr>
          <p:cNvPr id="268" name="Group 267"/>
          <p:cNvGrpSpPr/>
          <p:nvPr/>
        </p:nvGrpSpPr>
        <p:grpSpPr>
          <a:xfrm>
            <a:off x="6572655" y="2549234"/>
            <a:ext cx="194969" cy="327363"/>
            <a:chOff x="757360" y="1945727"/>
            <a:chExt cx="497374" cy="885480"/>
          </a:xfrm>
        </p:grpSpPr>
        <p:sp>
          <p:nvSpPr>
            <p:cNvPr id="269" name="Freeform 268"/>
            <p:cNvSpPr/>
            <p:nvPr/>
          </p:nvSpPr>
          <p:spPr>
            <a:xfrm>
              <a:off x="757360" y="1945727"/>
              <a:ext cx="497374" cy="792272"/>
            </a:xfrm>
            <a:custGeom>
              <a:avLst/>
              <a:gdLst>
                <a:gd name="connsiteX0" fmla="*/ 34961 w 497374"/>
                <a:gd name="connsiteY0" fmla="*/ 0 h 817108"/>
                <a:gd name="connsiteX1" fmla="*/ 431122 w 497374"/>
                <a:gd name="connsiteY1" fmla="*/ 81557 h 817108"/>
                <a:gd name="connsiteX2" fmla="*/ 23309 w 497374"/>
                <a:gd name="connsiteY2" fmla="*/ 233021 h 817108"/>
                <a:gd name="connsiteX3" fmla="*/ 454425 w 497374"/>
                <a:gd name="connsiteY3" fmla="*/ 267974 h 817108"/>
                <a:gd name="connsiteX4" fmla="*/ 11658 w 497374"/>
                <a:gd name="connsiteY4" fmla="*/ 396136 h 817108"/>
                <a:gd name="connsiteX5" fmla="*/ 466077 w 497374"/>
                <a:gd name="connsiteY5" fmla="*/ 431089 h 817108"/>
                <a:gd name="connsiteX6" fmla="*/ 6 w 497374"/>
                <a:gd name="connsiteY6" fmla="*/ 559250 h 817108"/>
                <a:gd name="connsiteX7" fmla="*/ 477729 w 497374"/>
                <a:gd name="connsiteY7" fmla="*/ 570902 h 817108"/>
                <a:gd name="connsiteX8" fmla="*/ 6 w 497374"/>
                <a:gd name="connsiteY8" fmla="*/ 722365 h 817108"/>
                <a:gd name="connsiteX9" fmla="*/ 489381 w 497374"/>
                <a:gd name="connsiteY9" fmla="*/ 699063 h 817108"/>
                <a:gd name="connsiteX10" fmla="*/ 302952 w 497374"/>
                <a:gd name="connsiteY10" fmla="*/ 803923 h 817108"/>
                <a:gd name="connsiteX11" fmla="*/ 291300 w 497374"/>
                <a:gd name="connsiteY11" fmla="*/ 815574 h 81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7374" h="817108">
                  <a:moveTo>
                    <a:pt x="34961" y="0"/>
                  </a:moveTo>
                  <a:cubicBezTo>
                    <a:pt x="234012" y="21360"/>
                    <a:pt x="433064" y="42720"/>
                    <a:pt x="431122" y="81557"/>
                  </a:cubicBezTo>
                  <a:cubicBezTo>
                    <a:pt x="429180" y="120394"/>
                    <a:pt x="19425" y="201952"/>
                    <a:pt x="23309" y="233021"/>
                  </a:cubicBezTo>
                  <a:cubicBezTo>
                    <a:pt x="27193" y="264090"/>
                    <a:pt x="456367" y="240788"/>
                    <a:pt x="454425" y="267974"/>
                  </a:cubicBezTo>
                  <a:cubicBezTo>
                    <a:pt x="452483" y="295160"/>
                    <a:pt x="9716" y="368950"/>
                    <a:pt x="11658" y="396136"/>
                  </a:cubicBezTo>
                  <a:cubicBezTo>
                    <a:pt x="13600" y="423322"/>
                    <a:pt x="468019" y="403903"/>
                    <a:pt x="466077" y="431089"/>
                  </a:cubicBezTo>
                  <a:cubicBezTo>
                    <a:pt x="464135" y="458275"/>
                    <a:pt x="-1936" y="535948"/>
                    <a:pt x="6" y="559250"/>
                  </a:cubicBezTo>
                  <a:cubicBezTo>
                    <a:pt x="1948" y="582552"/>
                    <a:pt x="477729" y="543716"/>
                    <a:pt x="477729" y="570902"/>
                  </a:cubicBezTo>
                  <a:cubicBezTo>
                    <a:pt x="477729" y="598088"/>
                    <a:pt x="-1936" y="701005"/>
                    <a:pt x="6" y="722365"/>
                  </a:cubicBezTo>
                  <a:cubicBezTo>
                    <a:pt x="1948" y="743725"/>
                    <a:pt x="438890" y="685470"/>
                    <a:pt x="489381" y="699063"/>
                  </a:cubicBezTo>
                  <a:cubicBezTo>
                    <a:pt x="539872" y="712656"/>
                    <a:pt x="335965" y="784505"/>
                    <a:pt x="302952" y="803923"/>
                  </a:cubicBezTo>
                  <a:cubicBezTo>
                    <a:pt x="269939" y="823341"/>
                    <a:pt x="291300" y="815574"/>
                    <a:pt x="291300" y="815574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3333"/>
                </a:solidFill>
              </a:endParaRPr>
            </a:p>
          </p:txBody>
        </p:sp>
        <p:cxnSp>
          <p:nvCxnSpPr>
            <p:cNvPr id="270" name="Straight Arrow Connector 269"/>
            <p:cNvCxnSpPr/>
            <p:nvPr/>
          </p:nvCxnSpPr>
          <p:spPr>
            <a:xfrm flipH="1">
              <a:off x="780664" y="2714697"/>
              <a:ext cx="314604" cy="11651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1" name="TextBox 270"/>
          <p:cNvSpPr txBox="1"/>
          <p:nvPr/>
        </p:nvSpPr>
        <p:spPr>
          <a:xfrm>
            <a:off x="6444319" y="2274757"/>
            <a:ext cx="355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3333"/>
                </a:solidFill>
              </a:rPr>
              <a:t>31</a:t>
            </a:r>
            <a:endParaRPr lang="en-US" sz="1200" dirty="0">
              <a:solidFill>
                <a:srgbClr val="333333"/>
              </a:solidFill>
            </a:endParaRPr>
          </a:p>
        </p:txBody>
      </p:sp>
      <p:sp>
        <p:nvSpPr>
          <p:cNvPr id="277" name="Rectangle 276"/>
          <p:cNvSpPr/>
          <p:nvPr/>
        </p:nvSpPr>
        <p:spPr>
          <a:xfrm>
            <a:off x="2071173" y="2939063"/>
            <a:ext cx="305849" cy="95551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1100" dirty="0" smtClean="0">
                <a:solidFill>
                  <a:srgbClr val="333333"/>
                </a:solidFill>
              </a:rPr>
              <a:t>IF</a:t>
            </a:r>
            <a:endParaRPr lang="en-US" sz="1100" dirty="0">
              <a:solidFill>
                <a:srgbClr val="333333"/>
              </a:solidFill>
            </a:endParaRPr>
          </a:p>
        </p:txBody>
      </p:sp>
      <p:sp>
        <p:nvSpPr>
          <p:cNvPr id="278" name="Rectangle 277"/>
          <p:cNvSpPr/>
          <p:nvPr/>
        </p:nvSpPr>
        <p:spPr>
          <a:xfrm>
            <a:off x="2426752" y="2946096"/>
            <a:ext cx="305849" cy="95551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1100" dirty="0" smtClean="0">
                <a:solidFill>
                  <a:srgbClr val="333333"/>
                </a:solidFill>
              </a:rPr>
              <a:t>IF</a:t>
            </a:r>
            <a:endParaRPr lang="en-US" sz="1100" dirty="0">
              <a:solidFill>
                <a:srgbClr val="333333"/>
              </a:solidFill>
            </a:endParaRPr>
          </a:p>
        </p:txBody>
      </p:sp>
      <p:sp>
        <p:nvSpPr>
          <p:cNvPr id="279" name="Rectangle 278"/>
          <p:cNvSpPr/>
          <p:nvPr/>
        </p:nvSpPr>
        <p:spPr>
          <a:xfrm>
            <a:off x="2800367" y="2932193"/>
            <a:ext cx="305849" cy="95551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1100" dirty="0" smtClean="0">
                <a:solidFill>
                  <a:srgbClr val="333333"/>
                </a:solidFill>
              </a:rPr>
              <a:t>IF</a:t>
            </a:r>
            <a:endParaRPr lang="en-US" sz="1100" dirty="0">
              <a:solidFill>
                <a:srgbClr val="333333"/>
              </a:solidFill>
            </a:endParaRPr>
          </a:p>
        </p:txBody>
      </p:sp>
      <p:sp>
        <p:nvSpPr>
          <p:cNvPr id="280" name="Rectangle 279"/>
          <p:cNvSpPr/>
          <p:nvPr/>
        </p:nvSpPr>
        <p:spPr>
          <a:xfrm>
            <a:off x="3188031" y="2939063"/>
            <a:ext cx="305849" cy="95551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1100" dirty="0" smtClean="0">
                <a:solidFill>
                  <a:srgbClr val="333333"/>
                </a:solidFill>
              </a:rPr>
              <a:t>IF</a:t>
            </a:r>
            <a:endParaRPr lang="en-US" sz="1100" dirty="0">
              <a:solidFill>
                <a:srgbClr val="333333"/>
              </a:solidFill>
            </a:endParaRPr>
          </a:p>
        </p:txBody>
      </p:sp>
      <p:sp>
        <p:nvSpPr>
          <p:cNvPr id="281" name="Rectangle 280"/>
          <p:cNvSpPr/>
          <p:nvPr/>
        </p:nvSpPr>
        <p:spPr>
          <a:xfrm>
            <a:off x="3585279" y="2926084"/>
            <a:ext cx="305849" cy="95551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1100" dirty="0" smtClean="0">
                <a:solidFill>
                  <a:srgbClr val="333333"/>
                </a:solidFill>
              </a:rPr>
              <a:t>IF</a:t>
            </a:r>
            <a:endParaRPr lang="en-US" sz="1100" dirty="0">
              <a:solidFill>
                <a:srgbClr val="333333"/>
              </a:solidFill>
            </a:endParaRPr>
          </a:p>
        </p:txBody>
      </p:sp>
      <p:sp>
        <p:nvSpPr>
          <p:cNvPr id="282" name="Rectangle 281"/>
          <p:cNvSpPr/>
          <p:nvPr/>
        </p:nvSpPr>
        <p:spPr>
          <a:xfrm>
            <a:off x="1714292" y="4008912"/>
            <a:ext cx="278742" cy="155334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1050" dirty="0" smtClean="0">
                <a:solidFill>
                  <a:schemeClr val="tx1"/>
                </a:solidFill>
              </a:rPr>
              <a:t>STALL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283" name="Rectangle 282"/>
          <p:cNvSpPr/>
          <p:nvPr/>
        </p:nvSpPr>
        <p:spPr>
          <a:xfrm>
            <a:off x="2071173" y="4008912"/>
            <a:ext cx="278742" cy="155334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1050" dirty="0" smtClean="0">
                <a:solidFill>
                  <a:schemeClr val="tx1"/>
                </a:solidFill>
              </a:rPr>
              <a:t>STALL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284" name="Rectangle 283"/>
          <p:cNvSpPr/>
          <p:nvPr/>
        </p:nvSpPr>
        <p:spPr>
          <a:xfrm>
            <a:off x="2428654" y="4008912"/>
            <a:ext cx="278742" cy="155334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1050" dirty="0" smtClean="0">
                <a:solidFill>
                  <a:schemeClr val="tx1"/>
                </a:solidFill>
              </a:rPr>
              <a:t>STALL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285" name="Rectangle 284"/>
          <p:cNvSpPr/>
          <p:nvPr/>
        </p:nvSpPr>
        <p:spPr>
          <a:xfrm>
            <a:off x="2798083" y="4008912"/>
            <a:ext cx="278742" cy="155334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1050" dirty="0" smtClean="0">
                <a:solidFill>
                  <a:schemeClr val="tx1"/>
                </a:solidFill>
              </a:rPr>
              <a:t>STALL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286" name="Rectangle 285"/>
          <p:cNvSpPr/>
          <p:nvPr/>
        </p:nvSpPr>
        <p:spPr>
          <a:xfrm>
            <a:off x="3207160" y="4008912"/>
            <a:ext cx="278742" cy="155334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1050" dirty="0" smtClean="0">
                <a:solidFill>
                  <a:schemeClr val="tx1"/>
                </a:solidFill>
              </a:rPr>
              <a:t>STALL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287" name="Rectangle 286"/>
          <p:cNvSpPr/>
          <p:nvPr/>
        </p:nvSpPr>
        <p:spPr>
          <a:xfrm>
            <a:off x="3585279" y="4015945"/>
            <a:ext cx="278742" cy="155334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1050" dirty="0" smtClean="0">
                <a:solidFill>
                  <a:schemeClr val="tx1"/>
                </a:solidFill>
              </a:rPr>
              <a:t>STALL</a:t>
            </a:r>
            <a:endParaRPr lang="en-US" sz="1050" dirty="0">
              <a:solidFill>
                <a:schemeClr val="tx1"/>
              </a:solidFill>
            </a:endParaRPr>
          </a:p>
        </p:txBody>
      </p:sp>
      <p:grpSp>
        <p:nvGrpSpPr>
          <p:cNvPr id="288" name="Group 287"/>
          <p:cNvGrpSpPr/>
          <p:nvPr/>
        </p:nvGrpSpPr>
        <p:grpSpPr>
          <a:xfrm>
            <a:off x="1475554" y="5686238"/>
            <a:ext cx="163738" cy="506962"/>
            <a:chOff x="757360" y="1945727"/>
            <a:chExt cx="497374" cy="885480"/>
          </a:xfrm>
        </p:grpSpPr>
        <p:sp>
          <p:nvSpPr>
            <p:cNvPr id="289" name="Freeform 288"/>
            <p:cNvSpPr/>
            <p:nvPr/>
          </p:nvSpPr>
          <p:spPr>
            <a:xfrm>
              <a:off x="757360" y="1945727"/>
              <a:ext cx="497374" cy="792272"/>
            </a:xfrm>
            <a:custGeom>
              <a:avLst/>
              <a:gdLst>
                <a:gd name="connsiteX0" fmla="*/ 34961 w 497374"/>
                <a:gd name="connsiteY0" fmla="*/ 0 h 817108"/>
                <a:gd name="connsiteX1" fmla="*/ 431122 w 497374"/>
                <a:gd name="connsiteY1" fmla="*/ 81557 h 817108"/>
                <a:gd name="connsiteX2" fmla="*/ 23309 w 497374"/>
                <a:gd name="connsiteY2" fmla="*/ 233021 h 817108"/>
                <a:gd name="connsiteX3" fmla="*/ 454425 w 497374"/>
                <a:gd name="connsiteY3" fmla="*/ 267974 h 817108"/>
                <a:gd name="connsiteX4" fmla="*/ 11658 w 497374"/>
                <a:gd name="connsiteY4" fmla="*/ 396136 h 817108"/>
                <a:gd name="connsiteX5" fmla="*/ 466077 w 497374"/>
                <a:gd name="connsiteY5" fmla="*/ 431089 h 817108"/>
                <a:gd name="connsiteX6" fmla="*/ 6 w 497374"/>
                <a:gd name="connsiteY6" fmla="*/ 559250 h 817108"/>
                <a:gd name="connsiteX7" fmla="*/ 477729 w 497374"/>
                <a:gd name="connsiteY7" fmla="*/ 570902 h 817108"/>
                <a:gd name="connsiteX8" fmla="*/ 6 w 497374"/>
                <a:gd name="connsiteY8" fmla="*/ 722365 h 817108"/>
                <a:gd name="connsiteX9" fmla="*/ 489381 w 497374"/>
                <a:gd name="connsiteY9" fmla="*/ 699063 h 817108"/>
                <a:gd name="connsiteX10" fmla="*/ 302952 w 497374"/>
                <a:gd name="connsiteY10" fmla="*/ 803923 h 817108"/>
                <a:gd name="connsiteX11" fmla="*/ 291300 w 497374"/>
                <a:gd name="connsiteY11" fmla="*/ 815574 h 81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7374" h="817108">
                  <a:moveTo>
                    <a:pt x="34961" y="0"/>
                  </a:moveTo>
                  <a:cubicBezTo>
                    <a:pt x="234012" y="21360"/>
                    <a:pt x="433064" y="42720"/>
                    <a:pt x="431122" y="81557"/>
                  </a:cubicBezTo>
                  <a:cubicBezTo>
                    <a:pt x="429180" y="120394"/>
                    <a:pt x="19425" y="201952"/>
                    <a:pt x="23309" y="233021"/>
                  </a:cubicBezTo>
                  <a:cubicBezTo>
                    <a:pt x="27193" y="264090"/>
                    <a:pt x="456367" y="240788"/>
                    <a:pt x="454425" y="267974"/>
                  </a:cubicBezTo>
                  <a:cubicBezTo>
                    <a:pt x="452483" y="295160"/>
                    <a:pt x="9716" y="368950"/>
                    <a:pt x="11658" y="396136"/>
                  </a:cubicBezTo>
                  <a:cubicBezTo>
                    <a:pt x="13600" y="423322"/>
                    <a:pt x="468019" y="403903"/>
                    <a:pt x="466077" y="431089"/>
                  </a:cubicBezTo>
                  <a:cubicBezTo>
                    <a:pt x="464135" y="458275"/>
                    <a:pt x="-1936" y="535948"/>
                    <a:pt x="6" y="559250"/>
                  </a:cubicBezTo>
                  <a:cubicBezTo>
                    <a:pt x="1948" y="582552"/>
                    <a:pt x="477729" y="543716"/>
                    <a:pt x="477729" y="570902"/>
                  </a:cubicBezTo>
                  <a:cubicBezTo>
                    <a:pt x="477729" y="598088"/>
                    <a:pt x="-1936" y="701005"/>
                    <a:pt x="6" y="722365"/>
                  </a:cubicBezTo>
                  <a:cubicBezTo>
                    <a:pt x="1948" y="743725"/>
                    <a:pt x="438890" y="685470"/>
                    <a:pt x="489381" y="699063"/>
                  </a:cubicBezTo>
                  <a:cubicBezTo>
                    <a:pt x="539872" y="712656"/>
                    <a:pt x="335965" y="784505"/>
                    <a:pt x="302952" y="803923"/>
                  </a:cubicBezTo>
                  <a:cubicBezTo>
                    <a:pt x="269939" y="823341"/>
                    <a:pt x="291300" y="815574"/>
                    <a:pt x="291300" y="815574"/>
                  </a:cubicBez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3333"/>
                </a:solidFill>
              </a:endParaRPr>
            </a:p>
          </p:txBody>
        </p:sp>
        <p:cxnSp>
          <p:nvCxnSpPr>
            <p:cNvPr id="290" name="Straight Arrow Connector 289"/>
            <p:cNvCxnSpPr/>
            <p:nvPr/>
          </p:nvCxnSpPr>
          <p:spPr>
            <a:xfrm flipH="1">
              <a:off x="780664" y="2714697"/>
              <a:ext cx="314604" cy="11651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91" name="Group 290"/>
          <p:cNvGrpSpPr/>
          <p:nvPr/>
        </p:nvGrpSpPr>
        <p:grpSpPr>
          <a:xfrm>
            <a:off x="1809111" y="5681737"/>
            <a:ext cx="163738" cy="506962"/>
            <a:chOff x="757360" y="1945727"/>
            <a:chExt cx="497374" cy="885480"/>
          </a:xfrm>
        </p:grpSpPr>
        <p:sp>
          <p:nvSpPr>
            <p:cNvPr id="292" name="Freeform 291"/>
            <p:cNvSpPr/>
            <p:nvPr/>
          </p:nvSpPr>
          <p:spPr>
            <a:xfrm>
              <a:off x="757360" y="1945727"/>
              <a:ext cx="497374" cy="792272"/>
            </a:xfrm>
            <a:custGeom>
              <a:avLst/>
              <a:gdLst>
                <a:gd name="connsiteX0" fmla="*/ 34961 w 497374"/>
                <a:gd name="connsiteY0" fmla="*/ 0 h 817108"/>
                <a:gd name="connsiteX1" fmla="*/ 431122 w 497374"/>
                <a:gd name="connsiteY1" fmla="*/ 81557 h 817108"/>
                <a:gd name="connsiteX2" fmla="*/ 23309 w 497374"/>
                <a:gd name="connsiteY2" fmla="*/ 233021 h 817108"/>
                <a:gd name="connsiteX3" fmla="*/ 454425 w 497374"/>
                <a:gd name="connsiteY3" fmla="*/ 267974 h 817108"/>
                <a:gd name="connsiteX4" fmla="*/ 11658 w 497374"/>
                <a:gd name="connsiteY4" fmla="*/ 396136 h 817108"/>
                <a:gd name="connsiteX5" fmla="*/ 466077 w 497374"/>
                <a:gd name="connsiteY5" fmla="*/ 431089 h 817108"/>
                <a:gd name="connsiteX6" fmla="*/ 6 w 497374"/>
                <a:gd name="connsiteY6" fmla="*/ 559250 h 817108"/>
                <a:gd name="connsiteX7" fmla="*/ 477729 w 497374"/>
                <a:gd name="connsiteY7" fmla="*/ 570902 h 817108"/>
                <a:gd name="connsiteX8" fmla="*/ 6 w 497374"/>
                <a:gd name="connsiteY8" fmla="*/ 722365 h 817108"/>
                <a:gd name="connsiteX9" fmla="*/ 489381 w 497374"/>
                <a:gd name="connsiteY9" fmla="*/ 699063 h 817108"/>
                <a:gd name="connsiteX10" fmla="*/ 302952 w 497374"/>
                <a:gd name="connsiteY10" fmla="*/ 803923 h 817108"/>
                <a:gd name="connsiteX11" fmla="*/ 291300 w 497374"/>
                <a:gd name="connsiteY11" fmla="*/ 815574 h 81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7374" h="817108">
                  <a:moveTo>
                    <a:pt x="34961" y="0"/>
                  </a:moveTo>
                  <a:cubicBezTo>
                    <a:pt x="234012" y="21360"/>
                    <a:pt x="433064" y="42720"/>
                    <a:pt x="431122" y="81557"/>
                  </a:cubicBezTo>
                  <a:cubicBezTo>
                    <a:pt x="429180" y="120394"/>
                    <a:pt x="19425" y="201952"/>
                    <a:pt x="23309" y="233021"/>
                  </a:cubicBezTo>
                  <a:cubicBezTo>
                    <a:pt x="27193" y="264090"/>
                    <a:pt x="456367" y="240788"/>
                    <a:pt x="454425" y="267974"/>
                  </a:cubicBezTo>
                  <a:cubicBezTo>
                    <a:pt x="452483" y="295160"/>
                    <a:pt x="9716" y="368950"/>
                    <a:pt x="11658" y="396136"/>
                  </a:cubicBezTo>
                  <a:cubicBezTo>
                    <a:pt x="13600" y="423322"/>
                    <a:pt x="468019" y="403903"/>
                    <a:pt x="466077" y="431089"/>
                  </a:cubicBezTo>
                  <a:cubicBezTo>
                    <a:pt x="464135" y="458275"/>
                    <a:pt x="-1936" y="535948"/>
                    <a:pt x="6" y="559250"/>
                  </a:cubicBezTo>
                  <a:cubicBezTo>
                    <a:pt x="1948" y="582552"/>
                    <a:pt x="477729" y="543716"/>
                    <a:pt x="477729" y="570902"/>
                  </a:cubicBezTo>
                  <a:cubicBezTo>
                    <a:pt x="477729" y="598088"/>
                    <a:pt x="-1936" y="701005"/>
                    <a:pt x="6" y="722365"/>
                  </a:cubicBezTo>
                  <a:cubicBezTo>
                    <a:pt x="1948" y="743725"/>
                    <a:pt x="438890" y="685470"/>
                    <a:pt x="489381" y="699063"/>
                  </a:cubicBezTo>
                  <a:cubicBezTo>
                    <a:pt x="539872" y="712656"/>
                    <a:pt x="335965" y="784505"/>
                    <a:pt x="302952" y="803923"/>
                  </a:cubicBezTo>
                  <a:cubicBezTo>
                    <a:pt x="269939" y="823341"/>
                    <a:pt x="291300" y="815574"/>
                    <a:pt x="291300" y="815574"/>
                  </a:cubicBez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3333"/>
                </a:solidFill>
              </a:endParaRPr>
            </a:p>
          </p:txBody>
        </p:sp>
        <p:cxnSp>
          <p:nvCxnSpPr>
            <p:cNvPr id="293" name="Straight Arrow Connector 292"/>
            <p:cNvCxnSpPr/>
            <p:nvPr/>
          </p:nvCxnSpPr>
          <p:spPr>
            <a:xfrm flipH="1">
              <a:off x="780664" y="2714697"/>
              <a:ext cx="314604" cy="11651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94" name="Group 293"/>
          <p:cNvGrpSpPr/>
          <p:nvPr/>
        </p:nvGrpSpPr>
        <p:grpSpPr>
          <a:xfrm>
            <a:off x="2168012" y="5667231"/>
            <a:ext cx="163738" cy="506962"/>
            <a:chOff x="757360" y="1945727"/>
            <a:chExt cx="497374" cy="885480"/>
          </a:xfrm>
        </p:grpSpPr>
        <p:sp>
          <p:nvSpPr>
            <p:cNvPr id="295" name="Freeform 294"/>
            <p:cNvSpPr/>
            <p:nvPr/>
          </p:nvSpPr>
          <p:spPr>
            <a:xfrm>
              <a:off x="757360" y="1945727"/>
              <a:ext cx="497374" cy="792272"/>
            </a:xfrm>
            <a:custGeom>
              <a:avLst/>
              <a:gdLst>
                <a:gd name="connsiteX0" fmla="*/ 34961 w 497374"/>
                <a:gd name="connsiteY0" fmla="*/ 0 h 817108"/>
                <a:gd name="connsiteX1" fmla="*/ 431122 w 497374"/>
                <a:gd name="connsiteY1" fmla="*/ 81557 h 817108"/>
                <a:gd name="connsiteX2" fmla="*/ 23309 w 497374"/>
                <a:gd name="connsiteY2" fmla="*/ 233021 h 817108"/>
                <a:gd name="connsiteX3" fmla="*/ 454425 w 497374"/>
                <a:gd name="connsiteY3" fmla="*/ 267974 h 817108"/>
                <a:gd name="connsiteX4" fmla="*/ 11658 w 497374"/>
                <a:gd name="connsiteY4" fmla="*/ 396136 h 817108"/>
                <a:gd name="connsiteX5" fmla="*/ 466077 w 497374"/>
                <a:gd name="connsiteY5" fmla="*/ 431089 h 817108"/>
                <a:gd name="connsiteX6" fmla="*/ 6 w 497374"/>
                <a:gd name="connsiteY6" fmla="*/ 559250 h 817108"/>
                <a:gd name="connsiteX7" fmla="*/ 477729 w 497374"/>
                <a:gd name="connsiteY7" fmla="*/ 570902 h 817108"/>
                <a:gd name="connsiteX8" fmla="*/ 6 w 497374"/>
                <a:gd name="connsiteY8" fmla="*/ 722365 h 817108"/>
                <a:gd name="connsiteX9" fmla="*/ 489381 w 497374"/>
                <a:gd name="connsiteY9" fmla="*/ 699063 h 817108"/>
                <a:gd name="connsiteX10" fmla="*/ 302952 w 497374"/>
                <a:gd name="connsiteY10" fmla="*/ 803923 h 817108"/>
                <a:gd name="connsiteX11" fmla="*/ 291300 w 497374"/>
                <a:gd name="connsiteY11" fmla="*/ 815574 h 81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7374" h="817108">
                  <a:moveTo>
                    <a:pt x="34961" y="0"/>
                  </a:moveTo>
                  <a:cubicBezTo>
                    <a:pt x="234012" y="21360"/>
                    <a:pt x="433064" y="42720"/>
                    <a:pt x="431122" y="81557"/>
                  </a:cubicBezTo>
                  <a:cubicBezTo>
                    <a:pt x="429180" y="120394"/>
                    <a:pt x="19425" y="201952"/>
                    <a:pt x="23309" y="233021"/>
                  </a:cubicBezTo>
                  <a:cubicBezTo>
                    <a:pt x="27193" y="264090"/>
                    <a:pt x="456367" y="240788"/>
                    <a:pt x="454425" y="267974"/>
                  </a:cubicBezTo>
                  <a:cubicBezTo>
                    <a:pt x="452483" y="295160"/>
                    <a:pt x="9716" y="368950"/>
                    <a:pt x="11658" y="396136"/>
                  </a:cubicBezTo>
                  <a:cubicBezTo>
                    <a:pt x="13600" y="423322"/>
                    <a:pt x="468019" y="403903"/>
                    <a:pt x="466077" y="431089"/>
                  </a:cubicBezTo>
                  <a:cubicBezTo>
                    <a:pt x="464135" y="458275"/>
                    <a:pt x="-1936" y="535948"/>
                    <a:pt x="6" y="559250"/>
                  </a:cubicBezTo>
                  <a:cubicBezTo>
                    <a:pt x="1948" y="582552"/>
                    <a:pt x="477729" y="543716"/>
                    <a:pt x="477729" y="570902"/>
                  </a:cubicBezTo>
                  <a:cubicBezTo>
                    <a:pt x="477729" y="598088"/>
                    <a:pt x="-1936" y="701005"/>
                    <a:pt x="6" y="722365"/>
                  </a:cubicBezTo>
                  <a:cubicBezTo>
                    <a:pt x="1948" y="743725"/>
                    <a:pt x="438890" y="685470"/>
                    <a:pt x="489381" y="699063"/>
                  </a:cubicBezTo>
                  <a:cubicBezTo>
                    <a:pt x="539872" y="712656"/>
                    <a:pt x="335965" y="784505"/>
                    <a:pt x="302952" y="803923"/>
                  </a:cubicBezTo>
                  <a:cubicBezTo>
                    <a:pt x="269939" y="823341"/>
                    <a:pt x="291300" y="815574"/>
                    <a:pt x="291300" y="815574"/>
                  </a:cubicBez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3333"/>
                </a:solidFill>
              </a:endParaRPr>
            </a:p>
          </p:txBody>
        </p:sp>
        <p:cxnSp>
          <p:nvCxnSpPr>
            <p:cNvPr id="296" name="Straight Arrow Connector 295"/>
            <p:cNvCxnSpPr/>
            <p:nvPr/>
          </p:nvCxnSpPr>
          <p:spPr>
            <a:xfrm flipH="1">
              <a:off x="780664" y="2714697"/>
              <a:ext cx="314604" cy="11651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97" name="Group 296"/>
          <p:cNvGrpSpPr/>
          <p:nvPr/>
        </p:nvGrpSpPr>
        <p:grpSpPr>
          <a:xfrm>
            <a:off x="2564434" y="5667231"/>
            <a:ext cx="163738" cy="506962"/>
            <a:chOff x="757360" y="1945727"/>
            <a:chExt cx="497374" cy="885480"/>
          </a:xfrm>
        </p:grpSpPr>
        <p:sp>
          <p:nvSpPr>
            <p:cNvPr id="298" name="Freeform 297"/>
            <p:cNvSpPr/>
            <p:nvPr/>
          </p:nvSpPr>
          <p:spPr>
            <a:xfrm>
              <a:off x="757360" y="1945727"/>
              <a:ext cx="497374" cy="792272"/>
            </a:xfrm>
            <a:custGeom>
              <a:avLst/>
              <a:gdLst>
                <a:gd name="connsiteX0" fmla="*/ 34961 w 497374"/>
                <a:gd name="connsiteY0" fmla="*/ 0 h 817108"/>
                <a:gd name="connsiteX1" fmla="*/ 431122 w 497374"/>
                <a:gd name="connsiteY1" fmla="*/ 81557 h 817108"/>
                <a:gd name="connsiteX2" fmla="*/ 23309 w 497374"/>
                <a:gd name="connsiteY2" fmla="*/ 233021 h 817108"/>
                <a:gd name="connsiteX3" fmla="*/ 454425 w 497374"/>
                <a:gd name="connsiteY3" fmla="*/ 267974 h 817108"/>
                <a:gd name="connsiteX4" fmla="*/ 11658 w 497374"/>
                <a:gd name="connsiteY4" fmla="*/ 396136 h 817108"/>
                <a:gd name="connsiteX5" fmla="*/ 466077 w 497374"/>
                <a:gd name="connsiteY5" fmla="*/ 431089 h 817108"/>
                <a:gd name="connsiteX6" fmla="*/ 6 w 497374"/>
                <a:gd name="connsiteY6" fmla="*/ 559250 h 817108"/>
                <a:gd name="connsiteX7" fmla="*/ 477729 w 497374"/>
                <a:gd name="connsiteY7" fmla="*/ 570902 h 817108"/>
                <a:gd name="connsiteX8" fmla="*/ 6 w 497374"/>
                <a:gd name="connsiteY8" fmla="*/ 722365 h 817108"/>
                <a:gd name="connsiteX9" fmla="*/ 489381 w 497374"/>
                <a:gd name="connsiteY9" fmla="*/ 699063 h 817108"/>
                <a:gd name="connsiteX10" fmla="*/ 302952 w 497374"/>
                <a:gd name="connsiteY10" fmla="*/ 803923 h 817108"/>
                <a:gd name="connsiteX11" fmla="*/ 291300 w 497374"/>
                <a:gd name="connsiteY11" fmla="*/ 815574 h 81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7374" h="817108">
                  <a:moveTo>
                    <a:pt x="34961" y="0"/>
                  </a:moveTo>
                  <a:cubicBezTo>
                    <a:pt x="234012" y="21360"/>
                    <a:pt x="433064" y="42720"/>
                    <a:pt x="431122" y="81557"/>
                  </a:cubicBezTo>
                  <a:cubicBezTo>
                    <a:pt x="429180" y="120394"/>
                    <a:pt x="19425" y="201952"/>
                    <a:pt x="23309" y="233021"/>
                  </a:cubicBezTo>
                  <a:cubicBezTo>
                    <a:pt x="27193" y="264090"/>
                    <a:pt x="456367" y="240788"/>
                    <a:pt x="454425" y="267974"/>
                  </a:cubicBezTo>
                  <a:cubicBezTo>
                    <a:pt x="452483" y="295160"/>
                    <a:pt x="9716" y="368950"/>
                    <a:pt x="11658" y="396136"/>
                  </a:cubicBezTo>
                  <a:cubicBezTo>
                    <a:pt x="13600" y="423322"/>
                    <a:pt x="468019" y="403903"/>
                    <a:pt x="466077" y="431089"/>
                  </a:cubicBezTo>
                  <a:cubicBezTo>
                    <a:pt x="464135" y="458275"/>
                    <a:pt x="-1936" y="535948"/>
                    <a:pt x="6" y="559250"/>
                  </a:cubicBezTo>
                  <a:cubicBezTo>
                    <a:pt x="1948" y="582552"/>
                    <a:pt x="477729" y="543716"/>
                    <a:pt x="477729" y="570902"/>
                  </a:cubicBezTo>
                  <a:cubicBezTo>
                    <a:pt x="477729" y="598088"/>
                    <a:pt x="-1936" y="701005"/>
                    <a:pt x="6" y="722365"/>
                  </a:cubicBezTo>
                  <a:cubicBezTo>
                    <a:pt x="1948" y="743725"/>
                    <a:pt x="438890" y="685470"/>
                    <a:pt x="489381" y="699063"/>
                  </a:cubicBezTo>
                  <a:cubicBezTo>
                    <a:pt x="539872" y="712656"/>
                    <a:pt x="335965" y="784505"/>
                    <a:pt x="302952" y="803923"/>
                  </a:cubicBezTo>
                  <a:cubicBezTo>
                    <a:pt x="269939" y="823341"/>
                    <a:pt x="291300" y="815574"/>
                    <a:pt x="291300" y="815574"/>
                  </a:cubicBez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3333"/>
                </a:solidFill>
              </a:endParaRPr>
            </a:p>
          </p:txBody>
        </p:sp>
        <p:cxnSp>
          <p:nvCxnSpPr>
            <p:cNvPr id="299" name="Straight Arrow Connector 298"/>
            <p:cNvCxnSpPr/>
            <p:nvPr/>
          </p:nvCxnSpPr>
          <p:spPr>
            <a:xfrm flipH="1">
              <a:off x="780664" y="2714697"/>
              <a:ext cx="314604" cy="11651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0" name="Group 299"/>
          <p:cNvGrpSpPr/>
          <p:nvPr/>
        </p:nvGrpSpPr>
        <p:grpSpPr>
          <a:xfrm>
            <a:off x="2933863" y="5686238"/>
            <a:ext cx="163738" cy="513287"/>
            <a:chOff x="531974" y="1934571"/>
            <a:chExt cx="497374" cy="896528"/>
          </a:xfrm>
        </p:grpSpPr>
        <p:sp>
          <p:nvSpPr>
            <p:cNvPr id="301" name="Freeform 300"/>
            <p:cNvSpPr/>
            <p:nvPr/>
          </p:nvSpPr>
          <p:spPr>
            <a:xfrm>
              <a:off x="531974" y="1934571"/>
              <a:ext cx="497374" cy="792273"/>
            </a:xfrm>
            <a:custGeom>
              <a:avLst/>
              <a:gdLst>
                <a:gd name="connsiteX0" fmla="*/ 34961 w 497374"/>
                <a:gd name="connsiteY0" fmla="*/ 0 h 817108"/>
                <a:gd name="connsiteX1" fmla="*/ 431122 w 497374"/>
                <a:gd name="connsiteY1" fmla="*/ 81557 h 817108"/>
                <a:gd name="connsiteX2" fmla="*/ 23309 w 497374"/>
                <a:gd name="connsiteY2" fmla="*/ 233021 h 817108"/>
                <a:gd name="connsiteX3" fmla="*/ 454425 w 497374"/>
                <a:gd name="connsiteY3" fmla="*/ 267974 h 817108"/>
                <a:gd name="connsiteX4" fmla="*/ 11658 w 497374"/>
                <a:gd name="connsiteY4" fmla="*/ 396136 h 817108"/>
                <a:gd name="connsiteX5" fmla="*/ 466077 w 497374"/>
                <a:gd name="connsiteY5" fmla="*/ 431089 h 817108"/>
                <a:gd name="connsiteX6" fmla="*/ 6 w 497374"/>
                <a:gd name="connsiteY6" fmla="*/ 559250 h 817108"/>
                <a:gd name="connsiteX7" fmla="*/ 477729 w 497374"/>
                <a:gd name="connsiteY7" fmla="*/ 570902 h 817108"/>
                <a:gd name="connsiteX8" fmla="*/ 6 w 497374"/>
                <a:gd name="connsiteY8" fmla="*/ 722365 h 817108"/>
                <a:gd name="connsiteX9" fmla="*/ 489381 w 497374"/>
                <a:gd name="connsiteY9" fmla="*/ 699063 h 817108"/>
                <a:gd name="connsiteX10" fmla="*/ 302952 w 497374"/>
                <a:gd name="connsiteY10" fmla="*/ 803923 h 817108"/>
                <a:gd name="connsiteX11" fmla="*/ 291300 w 497374"/>
                <a:gd name="connsiteY11" fmla="*/ 815574 h 81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7374" h="817108">
                  <a:moveTo>
                    <a:pt x="34961" y="0"/>
                  </a:moveTo>
                  <a:cubicBezTo>
                    <a:pt x="234012" y="21360"/>
                    <a:pt x="433064" y="42720"/>
                    <a:pt x="431122" y="81557"/>
                  </a:cubicBezTo>
                  <a:cubicBezTo>
                    <a:pt x="429180" y="120394"/>
                    <a:pt x="19425" y="201952"/>
                    <a:pt x="23309" y="233021"/>
                  </a:cubicBezTo>
                  <a:cubicBezTo>
                    <a:pt x="27193" y="264090"/>
                    <a:pt x="456367" y="240788"/>
                    <a:pt x="454425" y="267974"/>
                  </a:cubicBezTo>
                  <a:cubicBezTo>
                    <a:pt x="452483" y="295160"/>
                    <a:pt x="9716" y="368950"/>
                    <a:pt x="11658" y="396136"/>
                  </a:cubicBezTo>
                  <a:cubicBezTo>
                    <a:pt x="13600" y="423322"/>
                    <a:pt x="468019" y="403903"/>
                    <a:pt x="466077" y="431089"/>
                  </a:cubicBezTo>
                  <a:cubicBezTo>
                    <a:pt x="464135" y="458275"/>
                    <a:pt x="-1936" y="535948"/>
                    <a:pt x="6" y="559250"/>
                  </a:cubicBezTo>
                  <a:cubicBezTo>
                    <a:pt x="1948" y="582552"/>
                    <a:pt x="477729" y="543716"/>
                    <a:pt x="477729" y="570902"/>
                  </a:cubicBezTo>
                  <a:cubicBezTo>
                    <a:pt x="477729" y="598088"/>
                    <a:pt x="-1936" y="701005"/>
                    <a:pt x="6" y="722365"/>
                  </a:cubicBezTo>
                  <a:cubicBezTo>
                    <a:pt x="1948" y="743725"/>
                    <a:pt x="438890" y="685470"/>
                    <a:pt x="489381" y="699063"/>
                  </a:cubicBezTo>
                  <a:cubicBezTo>
                    <a:pt x="539872" y="712656"/>
                    <a:pt x="335965" y="784505"/>
                    <a:pt x="302952" y="803923"/>
                  </a:cubicBezTo>
                  <a:cubicBezTo>
                    <a:pt x="269939" y="823341"/>
                    <a:pt x="291300" y="815574"/>
                    <a:pt x="291300" y="815574"/>
                  </a:cubicBez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3333"/>
                </a:solidFill>
              </a:endParaRPr>
            </a:p>
          </p:txBody>
        </p:sp>
        <p:cxnSp>
          <p:nvCxnSpPr>
            <p:cNvPr id="302" name="Straight Arrow Connector 301"/>
            <p:cNvCxnSpPr/>
            <p:nvPr/>
          </p:nvCxnSpPr>
          <p:spPr>
            <a:xfrm flipH="1">
              <a:off x="531974" y="2714589"/>
              <a:ext cx="314603" cy="11651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3" name="Group 302"/>
          <p:cNvGrpSpPr/>
          <p:nvPr/>
        </p:nvGrpSpPr>
        <p:grpSpPr>
          <a:xfrm>
            <a:off x="3320981" y="5669956"/>
            <a:ext cx="163738" cy="506962"/>
            <a:chOff x="757360" y="1945727"/>
            <a:chExt cx="497374" cy="885480"/>
          </a:xfrm>
        </p:grpSpPr>
        <p:sp>
          <p:nvSpPr>
            <p:cNvPr id="304" name="Freeform 303"/>
            <p:cNvSpPr/>
            <p:nvPr/>
          </p:nvSpPr>
          <p:spPr>
            <a:xfrm>
              <a:off x="757360" y="1945727"/>
              <a:ext cx="497374" cy="792272"/>
            </a:xfrm>
            <a:custGeom>
              <a:avLst/>
              <a:gdLst>
                <a:gd name="connsiteX0" fmla="*/ 34961 w 497374"/>
                <a:gd name="connsiteY0" fmla="*/ 0 h 817108"/>
                <a:gd name="connsiteX1" fmla="*/ 431122 w 497374"/>
                <a:gd name="connsiteY1" fmla="*/ 81557 h 817108"/>
                <a:gd name="connsiteX2" fmla="*/ 23309 w 497374"/>
                <a:gd name="connsiteY2" fmla="*/ 233021 h 817108"/>
                <a:gd name="connsiteX3" fmla="*/ 454425 w 497374"/>
                <a:gd name="connsiteY3" fmla="*/ 267974 h 817108"/>
                <a:gd name="connsiteX4" fmla="*/ 11658 w 497374"/>
                <a:gd name="connsiteY4" fmla="*/ 396136 h 817108"/>
                <a:gd name="connsiteX5" fmla="*/ 466077 w 497374"/>
                <a:gd name="connsiteY5" fmla="*/ 431089 h 817108"/>
                <a:gd name="connsiteX6" fmla="*/ 6 w 497374"/>
                <a:gd name="connsiteY6" fmla="*/ 559250 h 817108"/>
                <a:gd name="connsiteX7" fmla="*/ 477729 w 497374"/>
                <a:gd name="connsiteY7" fmla="*/ 570902 h 817108"/>
                <a:gd name="connsiteX8" fmla="*/ 6 w 497374"/>
                <a:gd name="connsiteY8" fmla="*/ 722365 h 817108"/>
                <a:gd name="connsiteX9" fmla="*/ 489381 w 497374"/>
                <a:gd name="connsiteY9" fmla="*/ 699063 h 817108"/>
                <a:gd name="connsiteX10" fmla="*/ 302952 w 497374"/>
                <a:gd name="connsiteY10" fmla="*/ 803923 h 817108"/>
                <a:gd name="connsiteX11" fmla="*/ 291300 w 497374"/>
                <a:gd name="connsiteY11" fmla="*/ 815574 h 81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7374" h="817108">
                  <a:moveTo>
                    <a:pt x="34961" y="0"/>
                  </a:moveTo>
                  <a:cubicBezTo>
                    <a:pt x="234012" y="21360"/>
                    <a:pt x="433064" y="42720"/>
                    <a:pt x="431122" y="81557"/>
                  </a:cubicBezTo>
                  <a:cubicBezTo>
                    <a:pt x="429180" y="120394"/>
                    <a:pt x="19425" y="201952"/>
                    <a:pt x="23309" y="233021"/>
                  </a:cubicBezTo>
                  <a:cubicBezTo>
                    <a:pt x="27193" y="264090"/>
                    <a:pt x="456367" y="240788"/>
                    <a:pt x="454425" y="267974"/>
                  </a:cubicBezTo>
                  <a:cubicBezTo>
                    <a:pt x="452483" y="295160"/>
                    <a:pt x="9716" y="368950"/>
                    <a:pt x="11658" y="396136"/>
                  </a:cubicBezTo>
                  <a:cubicBezTo>
                    <a:pt x="13600" y="423322"/>
                    <a:pt x="468019" y="403903"/>
                    <a:pt x="466077" y="431089"/>
                  </a:cubicBezTo>
                  <a:cubicBezTo>
                    <a:pt x="464135" y="458275"/>
                    <a:pt x="-1936" y="535948"/>
                    <a:pt x="6" y="559250"/>
                  </a:cubicBezTo>
                  <a:cubicBezTo>
                    <a:pt x="1948" y="582552"/>
                    <a:pt x="477729" y="543716"/>
                    <a:pt x="477729" y="570902"/>
                  </a:cubicBezTo>
                  <a:cubicBezTo>
                    <a:pt x="477729" y="598088"/>
                    <a:pt x="-1936" y="701005"/>
                    <a:pt x="6" y="722365"/>
                  </a:cubicBezTo>
                  <a:cubicBezTo>
                    <a:pt x="1948" y="743725"/>
                    <a:pt x="438890" y="685470"/>
                    <a:pt x="489381" y="699063"/>
                  </a:cubicBezTo>
                  <a:cubicBezTo>
                    <a:pt x="539872" y="712656"/>
                    <a:pt x="335965" y="784505"/>
                    <a:pt x="302952" y="803923"/>
                  </a:cubicBezTo>
                  <a:cubicBezTo>
                    <a:pt x="269939" y="823341"/>
                    <a:pt x="291300" y="815574"/>
                    <a:pt x="291300" y="815574"/>
                  </a:cubicBez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3333"/>
                </a:solidFill>
              </a:endParaRPr>
            </a:p>
          </p:txBody>
        </p:sp>
        <p:cxnSp>
          <p:nvCxnSpPr>
            <p:cNvPr id="305" name="Straight Arrow Connector 304"/>
            <p:cNvCxnSpPr/>
            <p:nvPr/>
          </p:nvCxnSpPr>
          <p:spPr>
            <a:xfrm flipH="1">
              <a:off x="780664" y="2714697"/>
              <a:ext cx="314604" cy="11651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6" name="Group 305"/>
          <p:cNvGrpSpPr/>
          <p:nvPr/>
        </p:nvGrpSpPr>
        <p:grpSpPr>
          <a:xfrm>
            <a:off x="3693341" y="5676574"/>
            <a:ext cx="163738" cy="506962"/>
            <a:chOff x="757360" y="1945727"/>
            <a:chExt cx="497374" cy="885480"/>
          </a:xfrm>
        </p:grpSpPr>
        <p:sp>
          <p:nvSpPr>
            <p:cNvPr id="307" name="Freeform 306"/>
            <p:cNvSpPr/>
            <p:nvPr/>
          </p:nvSpPr>
          <p:spPr>
            <a:xfrm>
              <a:off x="757360" y="1945727"/>
              <a:ext cx="497374" cy="792272"/>
            </a:xfrm>
            <a:custGeom>
              <a:avLst/>
              <a:gdLst>
                <a:gd name="connsiteX0" fmla="*/ 34961 w 497374"/>
                <a:gd name="connsiteY0" fmla="*/ 0 h 817108"/>
                <a:gd name="connsiteX1" fmla="*/ 431122 w 497374"/>
                <a:gd name="connsiteY1" fmla="*/ 81557 h 817108"/>
                <a:gd name="connsiteX2" fmla="*/ 23309 w 497374"/>
                <a:gd name="connsiteY2" fmla="*/ 233021 h 817108"/>
                <a:gd name="connsiteX3" fmla="*/ 454425 w 497374"/>
                <a:gd name="connsiteY3" fmla="*/ 267974 h 817108"/>
                <a:gd name="connsiteX4" fmla="*/ 11658 w 497374"/>
                <a:gd name="connsiteY4" fmla="*/ 396136 h 817108"/>
                <a:gd name="connsiteX5" fmla="*/ 466077 w 497374"/>
                <a:gd name="connsiteY5" fmla="*/ 431089 h 817108"/>
                <a:gd name="connsiteX6" fmla="*/ 6 w 497374"/>
                <a:gd name="connsiteY6" fmla="*/ 559250 h 817108"/>
                <a:gd name="connsiteX7" fmla="*/ 477729 w 497374"/>
                <a:gd name="connsiteY7" fmla="*/ 570902 h 817108"/>
                <a:gd name="connsiteX8" fmla="*/ 6 w 497374"/>
                <a:gd name="connsiteY8" fmla="*/ 722365 h 817108"/>
                <a:gd name="connsiteX9" fmla="*/ 489381 w 497374"/>
                <a:gd name="connsiteY9" fmla="*/ 699063 h 817108"/>
                <a:gd name="connsiteX10" fmla="*/ 302952 w 497374"/>
                <a:gd name="connsiteY10" fmla="*/ 803923 h 817108"/>
                <a:gd name="connsiteX11" fmla="*/ 291300 w 497374"/>
                <a:gd name="connsiteY11" fmla="*/ 815574 h 81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7374" h="817108">
                  <a:moveTo>
                    <a:pt x="34961" y="0"/>
                  </a:moveTo>
                  <a:cubicBezTo>
                    <a:pt x="234012" y="21360"/>
                    <a:pt x="433064" y="42720"/>
                    <a:pt x="431122" y="81557"/>
                  </a:cubicBezTo>
                  <a:cubicBezTo>
                    <a:pt x="429180" y="120394"/>
                    <a:pt x="19425" y="201952"/>
                    <a:pt x="23309" y="233021"/>
                  </a:cubicBezTo>
                  <a:cubicBezTo>
                    <a:pt x="27193" y="264090"/>
                    <a:pt x="456367" y="240788"/>
                    <a:pt x="454425" y="267974"/>
                  </a:cubicBezTo>
                  <a:cubicBezTo>
                    <a:pt x="452483" y="295160"/>
                    <a:pt x="9716" y="368950"/>
                    <a:pt x="11658" y="396136"/>
                  </a:cubicBezTo>
                  <a:cubicBezTo>
                    <a:pt x="13600" y="423322"/>
                    <a:pt x="468019" y="403903"/>
                    <a:pt x="466077" y="431089"/>
                  </a:cubicBezTo>
                  <a:cubicBezTo>
                    <a:pt x="464135" y="458275"/>
                    <a:pt x="-1936" y="535948"/>
                    <a:pt x="6" y="559250"/>
                  </a:cubicBezTo>
                  <a:cubicBezTo>
                    <a:pt x="1948" y="582552"/>
                    <a:pt x="477729" y="543716"/>
                    <a:pt x="477729" y="570902"/>
                  </a:cubicBezTo>
                  <a:cubicBezTo>
                    <a:pt x="477729" y="598088"/>
                    <a:pt x="-1936" y="701005"/>
                    <a:pt x="6" y="722365"/>
                  </a:cubicBezTo>
                  <a:cubicBezTo>
                    <a:pt x="1948" y="743725"/>
                    <a:pt x="438890" y="685470"/>
                    <a:pt x="489381" y="699063"/>
                  </a:cubicBezTo>
                  <a:cubicBezTo>
                    <a:pt x="539872" y="712656"/>
                    <a:pt x="335965" y="784505"/>
                    <a:pt x="302952" y="803923"/>
                  </a:cubicBezTo>
                  <a:cubicBezTo>
                    <a:pt x="269939" y="823341"/>
                    <a:pt x="291300" y="815574"/>
                    <a:pt x="291300" y="815574"/>
                  </a:cubicBez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3333"/>
                </a:solidFill>
              </a:endParaRPr>
            </a:p>
          </p:txBody>
        </p:sp>
        <p:cxnSp>
          <p:nvCxnSpPr>
            <p:cNvPr id="308" name="Straight Arrow Connector 307"/>
            <p:cNvCxnSpPr/>
            <p:nvPr/>
          </p:nvCxnSpPr>
          <p:spPr>
            <a:xfrm flipH="1">
              <a:off x="780664" y="2714697"/>
              <a:ext cx="314604" cy="11651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09" name="Rectangle 308"/>
          <p:cNvSpPr/>
          <p:nvPr/>
        </p:nvSpPr>
        <p:spPr>
          <a:xfrm>
            <a:off x="4754168" y="2925160"/>
            <a:ext cx="278742" cy="94940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1050" dirty="0" smtClean="0">
                <a:solidFill>
                  <a:schemeClr val="tx1"/>
                </a:solidFill>
              </a:rPr>
              <a:t>STALL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310" name="Rectangle 309"/>
          <p:cNvSpPr/>
          <p:nvPr/>
        </p:nvSpPr>
        <p:spPr>
          <a:xfrm>
            <a:off x="5111049" y="2925160"/>
            <a:ext cx="278742" cy="94940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1050" dirty="0" smtClean="0">
                <a:solidFill>
                  <a:schemeClr val="tx1"/>
                </a:solidFill>
              </a:rPr>
              <a:t>STALL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311" name="Rectangle 310"/>
          <p:cNvSpPr/>
          <p:nvPr/>
        </p:nvSpPr>
        <p:spPr>
          <a:xfrm>
            <a:off x="5468530" y="2925160"/>
            <a:ext cx="278742" cy="94940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1050" dirty="0" smtClean="0">
                <a:solidFill>
                  <a:schemeClr val="tx1"/>
                </a:solidFill>
              </a:rPr>
              <a:t>STALL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312" name="Rectangle 311"/>
          <p:cNvSpPr/>
          <p:nvPr/>
        </p:nvSpPr>
        <p:spPr>
          <a:xfrm>
            <a:off x="5837959" y="2925160"/>
            <a:ext cx="278742" cy="94940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1050" dirty="0" smtClean="0">
                <a:solidFill>
                  <a:schemeClr val="tx1"/>
                </a:solidFill>
              </a:rPr>
              <a:t>STALL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313" name="Rectangle 312"/>
          <p:cNvSpPr/>
          <p:nvPr/>
        </p:nvSpPr>
        <p:spPr>
          <a:xfrm>
            <a:off x="6200572" y="2925160"/>
            <a:ext cx="278742" cy="94940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1050" dirty="0" smtClean="0">
                <a:solidFill>
                  <a:schemeClr val="tx1"/>
                </a:solidFill>
              </a:rPr>
              <a:t>STALL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314" name="Rectangle 313"/>
          <p:cNvSpPr/>
          <p:nvPr/>
        </p:nvSpPr>
        <p:spPr>
          <a:xfrm>
            <a:off x="6578691" y="2932193"/>
            <a:ext cx="278742" cy="94940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1050" dirty="0" smtClean="0">
                <a:solidFill>
                  <a:schemeClr val="tx1"/>
                </a:solidFill>
              </a:rPr>
              <a:t>STALL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321" name="Rectangle 320"/>
          <p:cNvSpPr/>
          <p:nvPr/>
        </p:nvSpPr>
        <p:spPr>
          <a:xfrm>
            <a:off x="4753208" y="4015945"/>
            <a:ext cx="271265" cy="15463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1200" dirty="0" smtClean="0">
                <a:solidFill>
                  <a:srgbClr val="333333"/>
                </a:solidFill>
              </a:rPr>
              <a:t>ELSE</a:t>
            </a:r>
            <a:endParaRPr lang="en-US" sz="1200" dirty="0">
              <a:solidFill>
                <a:srgbClr val="333333"/>
              </a:solidFill>
            </a:endParaRPr>
          </a:p>
        </p:txBody>
      </p:sp>
      <p:sp>
        <p:nvSpPr>
          <p:cNvPr id="322" name="Rectangle 321"/>
          <p:cNvSpPr/>
          <p:nvPr/>
        </p:nvSpPr>
        <p:spPr>
          <a:xfrm>
            <a:off x="5124239" y="4015945"/>
            <a:ext cx="271265" cy="15463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1200" dirty="0" smtClean="0">
                <a:solidFill>
                  <a:srgbClr val="333333"/>
                </a:solidFill>
              </a:rPr>
              <a:t>ELSE</a:t>
            </a:r>
            <a:endParaRPr lang="en-US" sz="1200" dirty="0">
              <a:solidFill>
                <a:srgbClr val="333333"/>
              </a:solidFill>
            </a:endParaRPr>
          </a:p>
        </p:txBody>
      </p:sp>
      <p:sp>
        <p:nvSpPr>
          <p:cNvPr id="323" name="Rectangle 322"/>
          <p:cNvSpPr/>
          <p:nvPr/>
        </p:nvSpPr>
        <p:spPr>
          <a:xfrm>
            <a:off x="5468530" y="4015945"/>
            <a:ext cx="271265" cy="15463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1200" dirty="0" smtClean="0">
                <a:solidFill>
                  <a:srgbClr val="333333"/>
                </a:solidFill>
              </a:rPr>
              <a:t>ELSE</a:t>
            </a:r>
            <a:endParaRPr lang="en-US" sz="1200" dirty="0">
              <a:solidFill>
                <a:srgbClr val="333333"/>
              </a:solidFill>
            </a:endParaRPr>
          </a:p>
        </p:txBody>
      </p:sp>
      <p:sp>
        <p:nvSpPr>
          <p:cNvPr id="324" name="Rectangle 323"/>
          <p:cNvSpPr/>
          <p:nvPr/>
        </p:nvSpPr>
        <p:spPr>
          <a:xfrm>
            <a:off x="5824795" y="4022978"/>
            <a:ext cx="271265" cy="15463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1200" dirty="0" smtClean="0">
                <a:solidFill>
                  <a:srgbClr val="333333"/>
                </a:solidFill>
              </a:rPr>
              <a:t>ELSE</a:t>
            </a:r>
            <a:endParaRPr lang="en-US" sz="1200" dirty="0">
              <a:solidFill>
                <a:srgbClr val="333333"/>
              </a:solidFill>
            </a:endParaRPr>
          </a:p>
        </p:txBody>
      </p:sp>
      <p:sp>
        <p:nvSpPr>
          <p:cNvPr id="325" name="Rectangle 324"/>
          <p:cNvSpPr/>
          <p:nvPr/>
        </p:nvSpPr>
        <p:spPr>
          <a:xfrm>
            <a:off x="6228326" y="4031566"/>
            <a:ext cx="271265" cy="15463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1200" dirty="0" smtClean="0">
                <a:solidFill>
                  <a:srgbClr val="333333"/>
                </a:solidFill>
              </a:rPr>
              <a:t>ELSE</a:t>
            </a:r>
            <a:endParaRPr lang="en-US" sz="1200" dirty="0">
              <a:solidFill>
                <a:srgbClr val="333333"/>
              </a:solidFill>
            </a:endParaRPr>
          </a:p>
        </p:txBody>
      </p:sp>
      <p:sp>
        <p:nvSpPr>
          <p:cNvPr id="326" name="Rectangle 325"/>
          <p:cNvSpPr/>
          <p:nvPr/>
        </p:nvSpPr>
        <p:spPr>
          <a:xfrm>
            <a:off x="6591667" y="4031566"/>
            <a:ext cx="271265" cy="15463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1200" dirty="0" smtClean="0">
                <a:solidFill>
                  <a:srgbClr val="333333"/>
                </a:solidFill>
              </a:rPr>
              <a:t>ELSE</a:t>
            </a:r>
            <a:endParaRPr lang="en-US" sz="1200" dirty="0">
              <a:solidFill>
                <a:srgbClr val="333333"/>
              </a:solidFill>
            </a:endParaRPr>
          </a:p>
        </p:txBody>
      </p:sp>
      <p:grpSp>
        <p:nvGrpSpPr>
          <p:cNvPr id="327" name="Group 326"/>
          <p:cNvGrpSpPr/>
          <p:nvPr/>
        </p:nvGrpSpPr>
        <p:grpSpPr>
          <a:xfrm>
            <a:off x="4890428" y="5673706"/>
            <a:ext cx="163738" cy="506962"/>
            <a:chOff x="757360" y="1945727"/>
            <a:chExt cx="497374" cy="885480"/>
          </a:xfrm>
        </p:grpSpPr>
        <p:sp>
          <p:nvSpPr>
            <p:cNvPr id="328" name="Freeform 327"/>
            <p:cNvSpPr/>
            <p:nvPr/>
          </p:nvSpPr>
          <p:spPr>
            <a:xfrm>
              <a:off x="757360" y="1945727"/>
              <a:ext cx="497374" cy="792272"/>
            </a:xfrm>
            <a:custGeom>
              <a:avLst/>
              <a:gdLst>
                <a:gd name="connsiteX0" fmla="*/ 34961 w 497374"/>
                <a:gd name="connsiteY0" fmla="*/ 0 h 817108"/>
                <a:gd name="connsiteX1" fmla="*/ 431122 w 497374"/>
                <a:gd name="connsiteY1" fmla="*/ 81557 h 817108"/>
                <a:gd name="connsiteX2" fmla="*/ 23309 w 497374"/>
                <a:gd name="connsiteY2" fmla="*/ 233021 h 817108"/>
                <a:gd name="connsiteX3" fmla="*/ 454425 w 497374"/>
                <a:gd name="connsiteY3" fmla="*/ 267974 h 817108"/>
                <a:gd name="connsiteX4" fmla="*/ 11658 w 497374"/>
                <a:gd name="connsiteY4" fmla="*/ 396136 h 817108"/>
                <a:gd name="connsiteX5" fmla="*/ 466077 w 497374"/>
                <a:gd name="connsiteY5" fmla="*/ 431089 h 817108"/>
                <a:gd name="connsiteX6" fmla="*/ 6 w 497374"/>
                <a:gd name="connsiteY6" fmla="*/ 559250 h 817108"/>
                <a:gd name="connsiteX7" fmla="*/ 477729 w 497374"/>
                <a:gd name="connsiteY7" fmla="*/ 570902 h 817108"/>
                <a:gd name="connsiteX8" fmla="*/ 6 w 497374"/>
                <a:gd name="connsiteY8" fmla="*/ 722365 h 817108"/>
                <a:gd name="connsiteX9" fmla="*/ 489381 w 497374"/>
                <a:gd name="connsiteY9" fmla="*/ 699063 h 817108"/>
                <a:gd name="connsiteX10" fmla="*/ 302952 w 497374"/>
                <a:gd name="connsiteY10" fmla="*/ 803923 h 817108"/>
                <a:gd name="connsiteX11" fmla="*/ 291300 w 497374"/>
                <a:gd name="connsiteY11" fmla="*/ 815574 h 81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7374" h="817108">
                  <a:moveTo>
                    <a:pt x="34961" y="0"/>
                  </a:moveTo>
                  <a:cubicBezTo>
                    <a:pt x="234012" y="21360"/>
                    <a:pt x="433064" y="42720"/>
                    <a:pt x="431122" y="81557"/>
                  </a:cubicBezTo>
                  <a:cubicBezTo>
                    <a:pt x="429180" y="120394"/>
                    <a:pt x="19425" y="201952"/>
                    <a:pt x="23309" y="233021"/>
                  </a:cubicBezTo>
                  <a:cubicBezTo>
                    <a:pt x="27193" y="264090"/>
                    <a:pt x="456367" y="240788"/>
                    <a:pt x="454425" y="267974"/>
                  </a:cubicBezTo>
                  <a:cubicBezTo>
                    <a:pt x="452483" y="295160"/>
                    <a:pt x="9716" y="368950"/>
                    <a:pt x="11658" y="396136"/>
                  </a:cubicBezTo>
                  <a:cubicBezTo>
                    <a:pt x="13600" y="423322"/>
                    <a:pt x="468019" y="403903"/>
                    <a:pt x="466077" y="431089"/>
                  </a:cubicBezTo>
                  <a:cubicBezTo>
                    <a:pt x="464135" y="458275"/>
                    <a:pt x="-1936" y="535948"/>
                    <a:pt x="6" y="559250"/>
                  </a:cubicBezTo>
                  <a:cubicBezTo>
                    <a:pt x="1948" y="582552"/>
                    <a:pt x="477729" y="543716"/>
                    <a:pt x="477729" y="570902"/>
                  </a:cubicBezTo>
                  <a:cubicBezTo>
                    <a:pt x="477729" y="598088"/>
                    <a:pt x="-1936" y="701005"/>
                    <a:pt x="6" y="722365"/>
                  </a:cubicBezTo>
                  <a:cubicBezTo>
                    <a:pt x="1948" y="743725"/>
                    <a:pt x="438890" y="685470"/>
                    <a:pt x="489381" y="699063"/>
                  </a:cubicBezTo>
                  <a:cubicBezTo>
                    <a:pt x="539872" y="712656"/>
                    <a:pt x="335965" y="784505"/>
                    <a:pt x="302952" y="803923"/>
                  </a:cubicBezTo>
                  <a:cubicBezTo>
                    <a:pt x="269939" y="823341"/>
                    <a:pt x="291300" y="815574"/>
                    <a:pt x="291300" y="815574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3333"/>
                </a:solidFill>
              </a:endParaRPr>
            </a:p>
          </p:txBody>
        </p:sp>
        <p:cxnSp>
          <p:nvCxnSpPr>
            <p:cNvPr id="329" name="Straight Arrow Connector 328"/>
            <p:cNvCxnSpPr/>
            <p:nvPr/>
          </p:nvCxnSpPr>
          <p:spPr>
            <a:xfrm flipH="1">
              <a:off x="780664" y="2714697"/>
              <a:ext cx="314604" cy="11651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0" name="Group 329"/>
          <p:cNvGrpSpPr/>
          <p:nvPr/>
        </p:nvGrpSpPr>
        <p:grpSpPr>
          <a:xfrm>
            <a:off x="5228049" y="5669952"/>
            <a:ext cx="163738" cy="506962"/>
            <a:chOff x="757360" y="1945727"/>
            <a:chExt cx="497374" cy="885480"/>
          </a:xfrm>
        </p:grpSpPr>
        <p:sp>
          <p:nvSpPr>
            <p:cNvPr id="331" name="Freeform 330"/>
            <p:cNvSpPr/>
            <p:nvPr/>
          </p:nvSpPr>
          <p:spPr>
            <a:xfrm>
              <a:off x="757360" y="1945727"/>
              <a:ext cx="497374" cy="792272"/>
            </a:xfrm>
            <a:custGeom>
              <a:avLst/>
              <a:gdLst>
                <a:gd name="connsiteX0" fmla="*/ 34961 w 497374"/>
                <a:gd name="connsiteY0" fmla="*/ 0 h 817108"/>
                <a:gd name="connsiteX1" fmla="*/ 431122 w 497374"/>
                <a:gd name="connsiteY1" fmla="*/ 81557 h 817108"/>
                <a:gd name="connsiteX2" fmla="*/ 23309 w 497374"/>
                <a:gd name="connsiteY2" fmla="*/ 233021 h 817108"/>
                <a:gd name="connsiteX3" fmla="*/ 454425 w 497374"/>
                <a:gd name="connsiteY3" fmla="*/ 267974 h 817108"/>
                <a:gd name="connsiteX4" fmla="*/ 11658 w 497374"/>
                <a:gd name="connsiteY4" fmla="*/ 396136 h 817108"/>
                <a:gd name="connsiteX5" fmla="*/ 466077 w 497374"/>
                <a:gd name="connsiteY5" fmla="*/ 431089 h 817108"/>
                <a:gd name="connsiteX6" fmla="*/ 6 w 497374"/>
                <a:gd name="connsiteY6" fmla="*/ 559250 h 817108"/>
                <a:gd name="connsiteX7" fmla="*/ 477729 w 497374"/>
                <a:gd name="connsiteY7" fmla="*/ 570902 h 817108"/>
                <a:gd name="connsiteX8" fmla="*/ 6 w 497374"/>
                <a:gd name="connsiteY8" fmla="*/ 722365 h 817108"/>
                <a:gd name="connsiteX9" fmla="*/ 489381 w 497374"/>
                <a:gd name="connsiteY9" fmla="*/ 699063 h 817108"/>
                <a:gd name="connsiteX10" fmla="*/ 302952 w 497374"/>
                <a:gd name="connsiteY10" fmla="*/ 803923 h 817108"/>
                <a:gd name="connsiteX11" fmla="*/ 291300 w 497374"/>
                <a:gd name="connsiteY11" fmla="*/ 815574 h 81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7374" h="817108">
                  <a:moveTo>
                    <a:pt x="34961" y="0"/>
                  </a:moveTo>
                  <a:cubicBezTo>
                    <a:pt x="234012" y="21360"/>
                    <a:pt x="433064" y="42720"/>
                    <a:pt x="431122" y="81557"/>
                  </a:cubicBezTo>
                  <a:cubicBezTo>
                    <a:pt x="429180" y="120394"/>
                    <a:pt x="19425" y="201952"/>
                    <a:pt x="23309" y="233021"/>
                  </a:cubicBezTo>
                  <a:cubicBezTo>
                    <a:pt x="27193" y="264090"/>
                    <a:pt x="456367" y="240788"/>
                    <a:pt x="454425" y="267974"/>
                  </a:cubicBezTo>
                  <a:cubicBezTo>
                    <a:pt x="452483" y="295160"/>
                    <a:pt x="9716" y="368950"/>
                    <a:pt x="11658" y="396136"/>
                  </a:cubicBezTo>
                  <a:cubicBezTo>
                    <a:pt x="13600" y="423322"/>
                    <a:pt x="468019" y="403903"/>
                    <a:pt x="466077" y="431089"/>
                  </a:cubicBezTo>
                  <a:cubicBezTo>
                    <a:pt x="464135" y="458275"/>
                    <a:pt x="-1936" y="535948"/>
                    <a:pt x="6" y="559250"/>
                  </a:cubicBezTo>
                  <a:cubicBezTo>
                    <a:pt x="1948" y="582552"/>
                    <a:pt x="477729" y="543716"/>
                    <a:pt x="477729" y="570902"/>
                  </a:cubicBezTo>
                  <a:cubicBezTo>
                    <a:pt x="477729" y="598088"/>
                    <a:pt x="-1936" y="701005"/>
                    <a:pt x="6" y="722365"/>
                  </a:cubicBezTo>
                  <a:cubicBezTo>
                    <a:pt x="1948" y="743725"/>
                    <a:pt x="438890" y="685470"/>
                    <a:pt x="489381" y="699063"/>
                  </a:cubicBezTo>
                  <a:cubicBezTo>
                    <a:pt x="539872" y="712656"/>
                    <a:pt x="335965" y="784505"/>
                    <a:pt x="302952" y="803923"/>
                  </a:cubicBezTo>
                  <a:cubicBezTo>
                    <a:pt x="269939" y="823341"/>
                    <a:pt x="291300" y="815574"/>
                    <a:pt x="291300" y="815574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3333"/>
                </a:solidFill>
              </a:endParaRPr>
            </a:p>
          </p:txBody>
        </p:sp>
        <p:cxnSp>
          <p:nvCxnSpPr>
            <p:cNvPr id="332" name="Straight Arrow Connector 331"/>
            <p:cNvCxnSpPr/>
            <p:nvPr/>
          </p:nvCxnSpPr>
          <p:spPr>
            <a:xfrm flipH="1">
              <a:off x="780664" y="2714697"/>
              <a:ext cx="314604" cy="11651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3" name="Group 332"/>
          <p:cNvGrpSpPr/>
          <p:nvPr/>
        </p:nvGrpSpPr>
        <p:grpSpPr>
          <a:xfrm>
            <a:off x="5571738" y="5666673"/>
            <a:ext cx="163738" cy="506962"/>
            <a:chOff x="757360" y="1945727"/>
            <a:chExt cx="497374" cy="885480"/>
          </a:xfrm>
        </p:grpSpPr>
        <p:sp>
          <p:nvSpPr>
            <p:cNvPr id="334" name="Freeform 333"/>
            <p:cNvSpPr/>
            <p:nvPr/>
          </p:nvSpPr>
          <p:spPr>
            <a:xfrm>
              <a:off x="757360" y="1945727"/>
              <a:ext cx="497374" cy="792272"/>
            </a:xfrm>
            <a:custGeom>
              <a:avLst/>
              <a:gdLst>
                <a:gd name="connsiteX0" fmla="*/ 34961 w 497374"/>
                <a:gd name="connsiteY0" fmla="*/ 0 h 817108"/>
                <a:gd name="connsiteX1" fmla="*/ 431122 w 497374"/>
                <a:gd name="connsiteY1" fmla="*/ 81557 h 817108"/>
                <a:gd name="connsiteX2" fmla="*/ 23309 w 497374"/>
                <a:gd name="connsiteY2" fmla="*/ 233021 h 817108"/>
                <a:gd name="connsiteX3" fmla="*/ 454425 w 497374"/>
                <a:gd name="connsiteY3" fmla="*/ 267974 h 817108"/>
                <a:gd name="connsiteX4" fmla="*/ 11658 w 497374"/>
                <a:gd name="connsiteY4" fmla="*/ 396136 h 817108"/>
                <a:gd name="connsiteX5" fmla="*/ 466077 w 497374"/>
                <a:gd name="connsiteY5" fmla="*/ 431089 h 817108"/>
                <a:gd name="connsiteX6" fmla="*/ 6 w 497374"/>
                <a:gd name="connsiteY6" fmla="*/ 559250 h 817108"/>
                <a:gd name="connsiteX7" fmla="*/ 477729 w 497374"/>
                <a:gd name="connsiteY7" fmla="*/ 570902 h 817108"/>
                <a:gd name="connsiteX8" fmla="*/ 6 w 497374"/>
                <a:gd name="connsiteY8" fmla="*/ 722365 h 817108"/>
                <a:gd name="connsiteX9" fmla="*/ 489381 w 497374"/>
                <a:gd name="connsiteY9" fmla="*/ 699063 h 817108"/>
                <a:gd name="connsiteX10" fmla="*/ 302952 w 497374"/>
                <a:gd name="connsiteY10" fmla="*/ 803923 h 817108"/>
                <a:gd name="connsiteX11" fmla="*/ 291300 w 497374"/>
                <a:gd name="connsiteY11" fmla="*/ 815574 h 81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7374" h="817108">
                  <a:moveTo>
                    <a:pt x="34961" y="0"/>
                  </a:moveTo>
                  <a:cubicBezTo>
                    <a:pt x="234012" y="21360"/>
                    <a:pt x="433064" y="42720"/>
                    <a:pt x="431122" y="81557"/>
                  </a:cubicBezTo>
                  <a:cubicBezTo>
                    <a:pt x="429180" y="120394"/>
                    <a:pt x="19425" y="201952"/>
                    <a:pt x="23309" y="233021"/>
                  </a:cubicBezTo>
                  <a:cubicBezTo>
                    <a:pt x="27193" y="264090"/>
                    <a:pt x="456367" y="240788"/>
                    <a:pt x="454425" y="267974"/>
                  </a:cubicBezTo>
                  <a:cubicBezTo>
                    <a:pt x="452483" y="295160"/>
                    <a:pt x="9716" y="368950"/>
                    <a:pt x="11658" y="396136"/>
                  </a:cubicBezTo>
                  <a:cubicBezTo>
                    <a:pt x="13600" y="423322"/>
                    <a:pt x="468019" y="403903"/>
                    <a:pt x="466077" y="431089"/>
                  </a:cubicBezTo>
                  <a:cubicBezTo>
                    <a:pt x="464135" y="458275"/>
                    <a:pt x="-1936" y="535948"/>
                    <a:pt x="6" y="559250"/>
                  </a:cubicBezTo>
                  <a:cubicBezTo>
                    <a:pt x="1948" y="582552"/>
                    <a:pt x="477729" y="543716"/>
                    <a:pt x="477729" y="570902"/>
                  </a:cubicBezTo>
                  <a:cubicBezTo>
                    <a:pt x="477729" y="598088"/>
                    <a:pt x="-1936" y="701005"/>
                    <a:pt x="6" y="722365"/>
                  </a:cubicBezTo>
                  <a:cubicBezTo>
                    <a:pt x="1948" y="743725"/>
                    <a:pt x="438890" y="685470"/>
                    <a:pt x="489381" y="699063"/>
                  </a:cubicBezTo>
                  <a:cubicBezTo>
                    <a:pt x="539872" y="712656"/>
                    <a:pt x="335965" y="784505"/>
                    <a:pt x="302952" y="803923"/>
                  </a:cubicBezTo>
                  <a:cubicBezTo>
                    <a:pt x="269939" y="823341"/>
                    <a:pt x="291300" y="815574"/>
                    <a:pt x="291300" y="815574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3333"/>
                </a:solidFill>
              </a:endParaRPr>
            </a:p>
          </p:txBody>
        </p:sp>
        <p:cxnSp>
          <p:nvCxnSpPr>
            <p:cNvPr id="335" name="Straight Arrow Connector 334"/>
            <p:cNvCxnSpPr/>
            <p:nvPr/>
          </p:nvCxnSpPr>
          <p:spPr>
            <a:xfrm flipH="1">
              <a:off x="780664" y="2714697"/>
              <a:ext cx="314604" cy="11651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6" name="Group 335"/>
          <p:cNvGrpSpPr/>
          <p:nvPr/>
        </p:nvGrpSpPr>
        <p:grpSpPr>
          <a:xfrm>
            <a:off x="5962125" y="5685133"/>
            <a:ext cx="163738" cy="506962"/>
            <a:chOff x="757360" y="1945727"/>
            <a:chExt cx="497374" cy="885480"/>
          </a:xfrm>
        </p:grpSpPr>
        <p:sp>
          <p:nvSpPr>
            <p:cNvPr id="337" name="Freeform 336"/>
            <p:cNvSpPr/>
            <p:nvPr/>
          </p:nvSpPr>
          <p:spPr>
            <a:xfrm>
              <a:off x="757360" y="1945727"/>
              <a:ext cx="497374" cy="792272"/>
            </a:xfrm>
            <a:custGeom>
              <a:avLst/>
              <a:gdLst>
                <a:gd name="connsiteX0" fmla="*/ 34961 w 497374"/>
                <a:gd name="connsiteY0" fmla="*/ 0 h 817108"/>
                <a:gd name="connsiteX1" fmla="*/ 431122 w 497374"/>
                <a:gd name="connsiteY1" fmla="*/ 81557 h 817108"/>
                <a:gd name="connsiteX2" fmla="*/ 23309 w 497374"/>
                <a:gd name="connsiteY2" fmla="*/ 233021 h 817108"/>
                <a:gd name="connsiteX3" fmla="*/ 454425 w 497374"/>
                <a:gd name="connsiteY3" fmla="*/ 267974 h 817108"/>
                <a:gd name="connsiteX4" fmla="*/ 11658 w 497374"/>
                <a:gd name="connsiteY4" fmla="*/ 396136 h 817108"/>
                <a:gd name="connsiteX5" fmla="*/ 466077 w 497374"/>
                <a:gd name="connsiteY5" fmla="*/ 431089 h 817108"/>
                <a:gd name="connsiteX6" fmla="*/ 6 w 497374"/>
                <a:gd name="connsiteY6" fmla="*/ 559250 h 817108"/>
                <a:gd name="connsiteX7" fmla="*/ 477729 w 497374"/>
                <a:gd name="connsiteY7" fmla="*/ 570902 h 817108"/>
                <a:gd name="connsiteX8" fmla="*/ 6 w 497374"/>
                <a:gd name="connsiteY8" fmla="*/ 722365 h 817108"/>
                <a:gd name="connsiteX9" fmla="*/ 489381 w 497374"/>
                <a:gd name="connsiteY9" fmla="*/ 699063 h 817108"/>
                <a:gd name="connsiteX10" fmla="*/ 302952 w 497374"/>
                <a:gd name="connsiteY10" fmla="*/ 803923 h 817108"/>
                <a:gd name="connsiteX11" fmla="*/ 291300 w 497374"/>
                <a:gd name="connsiteY11" fmla="*/ 815574 h 81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7374" h="817108">
                  <a:moveTo>
                    <a:pt x="34961" y="0"/>
                  </a:moveTo>
                  <a:cubicBezTo>
                    <a:pt x="234012" y="21360"/>
                    <a:pt x="433064" y="42720"/>
                    <a:pt x="431122" y="81557"/>
                  </a:cubicBezTo>
                  <a:cubicBezTo>
                    <a:pt x="429180" y="120394"/>
                    <a:pt x="19425" y="201952"/>
                    <a:pt x="23309" y="233021"/>
                  </a:cubicBezTo>
                  <a:cubicBezTo>
                    <a:pt x="27193" y="264090"/>
                    <a:pt x="456367" y="240788"/>
                    <a:pt x="454425" y="267974"/>
                  </a:cubicBezTo>
                  <a:cubicBezTo>
                    <a:pt x="452483" y="295160"/>
                    <a:pt x="9716" y="368950"/>
                    <a:pt x="11658" y="396136"/>
                  </a:cubicBezTo>
                  <a:cubicBezTo>
                    <a:pt x="13600" y="423322"/>
                    <a:pt x="468019" y="403903"/>
                    <a:pt x="466077" y="431089"/>
                  </a:cubicBezTo>
                  <a:cubicBezTo>
                    <a:pt x="464135" y="458275"/>
                    <a:pt x="-1936" y="535948"/>
                    <a:pt x="6" y="559250"/>
                  </a:cubicBezTo>
                  <a:cubicBezTo>
                    <a:pt x="1948" y="582552"/>
                    <a:pt x="477729" y="543716"/>
                    <a:pt x="477729" y="570902"/>
                  </a:cubicBezTo>
                  <a:cubicBezTo>
                    <a:pt x="477729" y="598088"/>
                    <a:pt x="-1936" y="701005"/>
                    <a:pt x="6" y="722365"/>
                  </a:cubicBezTo>
                  <a:cubicBezTo>
                    <a:pt x="1948" y="743725"/>
                    <a:pt x="438890" y="685470"/>
                    <a:pt x="489381" y="699063"/>
                  </a:cubicBezTo>
                  <a:cubicBezTo>
                    <a:pt x="539872" y="712656"/>
                    <a:pt x="335965" y="784505"/>
                    <a:pt x="302952" y="803923"/>
                  </a:cubicBezTo>
                  <a:cubicBezTo>
                    <a:pt x="269939" y="823341"/>
                    <a:pt x="291300" y="815574"/>
                    <a:pt x="291300" y="815574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3333"/>
                </a:solidFill>
              </a:endParaRPr>
            </a:p>
          </p:txBody>
        </p:sp>
        <p:cxnSp>
          <p:nvCxnSpPr>
            <p:cNvPr id="338" name="Straight Arrow Connector 337"/>
            <p:cNvCxnSpPr/>
            <p:nvPr/>
          </p:nvCxnSpPr>
          <p:spPr>
            <a:xfrm flipH="1">
              <a:off x="780664" y="2714697"/>
              <a:ext cx="314604" cy="11651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9" name="Group 338"/>
          <p:cNvGrpSpPr/>
          <p:nvPr/>
        </p:nvGrpSpPr>
        <p:grpSpPr>
          <a:xfrm>
            <a:off x="6317787" y="5673706"/>
            <a:ext cx="163738" cy="506962"/>
            <a:chOff x="757360" y="1945727"/>
            <a:chExt cx="497374" cy="885480"/>
          </a:xfrm>
        </p:grpSpPr>
        <p:sp>
          <p:nvSpPr>
            <p:cNvPr id="340" name="Freeform 339"/>
            <p:cNvSpPr/>
            <p:nvPr/>
          </p:nvSpPr>
          <p:spPr>
            <a:xfrm>
              <a:off x="757360" y="1945727"/>
              <a:ext cx="497374" cy="792272"/>
            </a:xfrm>
            <a:custGeom>
              <a:avLst/>
              <a:gdLst>
                <a:gd name="connsiteX0" fmla="*/ 34961 w 497374"/>
                <a:gd name="connsiteY0" fmla="*/ 0 h 817108"/>
                <a:gd name="connsiteX1" fmla="*/ 431122 w 497374"/>
                <a:gd name="connsiteY1" fmla="*/ 81557 h 817108"/>
                <a:gd name="connsiteX2" fmla="*/ 23309 w 497374"/>
                <a:gd name="connsiteY2" fmla="*/ 233021 h 817108"/>
                <a:gd name="connsiteX3" fmla="*/ 454425 w 497374"/>
                <a:gd name="connsiteY3" fmla="*/ 267974 h 817108"/>
                <a:gd name="connsiteX4" fmla="*/ 11658 w 497374"/>
                <a:gd name="connsiteY4" fmla="*/ 396136 h 817108"/>
                <a:gd name="connsiteX5" fmla="*/ 466077 w 497374"/>
                <a:gd name="connsiteY5" fmla="*/ 431089 h 817108"/>
                <a:gd name="connsiteX6" fmla="*/ 6 w 497374"/>
                <a:gd name="connsiteY6" fmla="*/ 559250 h 817108"/>
                <a:gd name="connsiteX7" fmla="*/ 477729 w 497374"/>
                <a:gd name="connsiteY7" fmla="*/ 570902 h 817108"/>
                <a:gd name="connsiteX8" fmla="*/ 6 w 497374"/>
                <a:gd name="connsiteY8" fmla="*/ 722365 h 817108"/>
                <a:gd name="connsiteX9" fmla="*/ 489381 w 497374"/>
                <a:gd name="connsiteY9" fmla="*/ 699063 h 817108"/>
                <a:gd name="connsiteX10" fmla="*/ 302952 w 497374"/>
                <a:gd name="connsiteY10" fmla="*/ 803923 h 817108"/>
                <a:gd name="connsiteX11" fmla="*/ 291300 w 497374"/>
                <a:gd name="connsiteY11" fmla="*/ 815574 h 81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7374" h="817108">
                  <a:moveTo>
                    <a:pt x="34961" y="0"/>
                  </a:moveTo>
                  <a:cubicBezTo>
                    <a:pt x="234012" y="21360"/>
                    <a:pt x="433064" y="42720"/>
                    <a:pt x="431122" y="81557"/>
                  </a:cubicBezTo>
                  <a:cubicBezTo>
                    <a:pt x="429180" y="120394"/>
                    <a:pt x="19425" y="201952"/>
                    <a:pt x="23309" y="233021"/>
                  </a:cubicBezTo>
                  <a:cubicBezTo>
                    <a:pt x="27193" y="264090"/>
                    <a:pt x="456367" y="240788"/>
                    <a:pt x="454425" y="267974"/>
                  </a:cubicBezTo>
                  <a:cubicBezTo>
                    <a:pt x="452483" y="295160"/>
                    <a:pt x="9716" y="368950"/>
                    <a:pt x="11658" y="396136"/>
                  </a:cubicBezTo>
                  <a:cubicBezTo>
                    <a:pt x="13600" y="423322"/>
                    <a:pt x="468019" y="403903"/>
                    <a:pt x="466077" y="431089"/>
                  </a:cubicBezTo>
                  <a:cubicBezTo>
                    <a:pt x="464135" y="458275"/>
                    <a:pt x="-1936" y="535948"/>
                    <a:pt x="6" y="559250"/>
                  </a:cubicBezTo>
                  <a:cubicBezTo>
                    <a:pt x="1948" y="582552"/>
                    <a:pt x="477729" y="543716"/>
                    <a:pt x="477729" y="570902"/>
                  </a:cubicBezTo>
                  <a:cubicBezTo>
                    <a:pt x="477729" y="598088"/>
                    <a:pt x="-1936" y="701005"/>
                    <a:pt x="6" y="722365"/>
                  </a:cubicBezTo>
                  <a:cubicBezTo>
                    <a:pt x="1948" y="743725"/>
                    <a:pt x="438890" y="685470"/>
                    <a:pt x="489381" y="699063"/>
                  </a:cubicBezTo>
                  <a:cubicBezTo>
                    <a:pt x="539872" y="712656"/>
                    <a:pt x="335965" y="784505"/>
                    <a:pt x="302952" y="803923"/>
                  </a:cubicBezTo>
                  <a:cubicBezTo>
                    <a:pt x="269939" y="823341"/>
                    <a:pt x="291300" y="815574"/>
                    <a:pt x="291300" y="815574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3333"/>
                </a:solidFill>
              </a:endParaRPr>
            </a:p>
          </p:txBody>
        </p:sp>
        <p:cxnSp>
          <p:nvCxnSpPr>
            <p:cNvPr id="341" name="Straight Arrow Connector 340"/>
            <p:cNvCxnSpPr/>
            <p:nvPr/>
          </p:nvCxnSpPr>
          <p:spPr>
            <a:xfrm flipH="1">
              <a:off x="780664" y="2714697"/>
              <a:ext cx="314604" cy="11651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2" name="Group 341"/>
          <p:cNvGrpSpPr/>
          <p:nvPr/>
        </p:nvGrpSpPr>
        <p:grpSpPr>
          <a:xfrm>
            <a:off x="6693695" y="5673706"/>
            <a:ext cx="163738" cy="506962"/>
            <a:chOff x="757360" y="1945727"/>
            <a:chExt cx="497374" cy="885480"/>
          </a:xfrm>
        </p:grpSpPr>
        <p:sp>
          <p:nvSpPr>
            <p:cNvPr id="343" name="Freeform 342"/>
            <p:cNvSpPr/>
            <p:nvPr/>
          </p:nvSpPr>
          <p:spPr>
            <a:xfrm>
              <a:off x="757360" y="1945727"/>
              <a:ext cx="497374" cy="792272"/>
            </a:xfrm>
            <a:custGeom>
              <a:avLst/>
              <a:gdLst>
                <a:gd name="connsiteX0" fmla="*/ 34961 w 497374"/>
                <a:gd name="connsiteY0" fmla="*/ 0 h 817108"/>
                <a:gd name="connsiteX1" fmla="*/ 431122 w 497374"/>
                <a:gd name="connsiteY1" fmla="*/ 81557 h 817108"/>
                <a:gd name="connsiteX2" fmla="*/ 23309 w 497374"/>
                <a:gd name="connsiteY2" fmla="*/ 233021 h 817108"/>
                <a:gd name="connsiteX3" fmla="*/ 454425 w 497374"/>
                <a:gd name="connsiteY3" fmla="*/ 267974 h 817108"/>
                <a:gd name="connsiteX4" fmla="*/ 11658 w 497374"/>
                <a:gd name="connsiteY4" fmla="*/ 396136 h 817108"/>
                <a:gd name="connsiteX5" fmla="*/ 466077 w 497374"/>
                <a:gd name="connsiteY5" fmla="*/ 431089 h 817108"/>
                <a:gd name="connsiteX6" fmla="*/ 6 w 497374"/>
                <a:gd name="connsiteY6" fmla="*/ 559250 h 817108"/>
                <a:gd name="connsiteX7" fmla="*/ 477729 w 497374"/>
                <a:gd name="connsiteY7" fmla="*/ 570902 h 817108"/>
                <a:gd name="connsiteX8" fmla="*/ 6 w 497374"/>
                <a:gd name="connsiteY8" fmla="*/ 722365 h 817108"/>
                <a:gd name="connsiteX9" fmla="*/ 489381 w 497374"/>
                <a:gd name="connsiteY9" fmla="*/ 699063 h 817108"/>
                <a:gd name="connsiteX10" fmla="*/ 302952 w 497374"/>
                <a:gd name="connsiteY10" fmla="*/ 803923 h 817108"/>
                <a:gd name="connsiteX11" fmla="*/ 291300 w 497374"/>
                <a:gd name="connsiteY11" fmla="*/ 815574 h 81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7374" h="817108">
                  <a:moveTo>
                    <a:pt x="34961" y="0"/>
                  </a:moveTo>
                  <a:cubicBezTo>
                    <a:pt x="234012" y="21360"/>
                    <a:pt x="433064" y="42720"/>
                    <a:pt x="431122" y="81557"/>
                  </a:cubicBezTo>
                  <a:cubicBezTo>
                    <a:pt x="429180" y="120394"/>
                    <a:pt x="19425" y="201952"/>
                    <a:pt x="23309" y="233021"/>
                  </a:cubicBezTo>
                  <a:cubicBezTo>
                    <a:pt x="27193" y="264090"/>
                    <a:pt x="456367" y="240788"/>
                    <a:pt x="454425" y="267974"/>
                  </a:cubicBezTo>
                  <a:cubicBezTo>
                    <a:pt x="452483" y="295160"/>
                    <a:pt x="9716" y="368950"/>
                    <a:pt x="11658" y="396136"/>
                  </a:cubicBezTo>
                  <a:cubicBezTo>
                    <a:pt x="13600" y="423322"/>
                    <a:pt x="468019" y="403903"/>
                    <a:pt x="466077" y="431089"/>
                  </a:cubicBezTo>
                  <a:cubicBezTo>
                    <a:pt x="464135" y="458275"/>
                    <a:pt x="-1936" y="535948"/>
                    <a:pt x="6" y="559250"/>
                  </a:cubicBezTo>
                  <a:cubicBezTo>
                    <a:pt x="1948" y="582552"/>
                    <a:pt x="477729" y="543716"/>
                    <a:pt x="477729" y="570902"/>
                  </a:cubicBezTo>
                  <a:cubicBezTo>
                    <a:pt x="477729" y="598088"/>
                    <a:pt x="-1936" y="701005"/>
                    <a:pt x="6" y="722365"/>
                  </a:cubicBezTo>
                  <a:cubicBezTo>
                    <a:pt x="1948" y="743725"/>
                    <a:pt x="438890" y="685470"/>
                    <a:pt x="489381" y="699063"/>
                  </a:cubicBezTo>
                  <a:cubicBezTo>
                    <a:pt x="539872" y="712656"/>
                    <a:pt x="335965" y="784505"/>
                    <a:pt x="302952" y="803923"/>
                  </a:cubicBezTo>
                  <a:cubicBezTo>
                    <a:pt x="269939" y="823341"/>
                    <a:pt x="291300" y="815574"/>
                    <a:pt x="291300" y="815574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3333"/>
                </a:solidFill>
              </a:endParaRPr>
            </a:p>
          </p:txBody>
        </p:sp>
        <p:cxnSp>
          <p:nvCxnSpPr>
            <p:cNvPr id="344" name="Straight Arrow Connector 343"/>
            <p:cNvCxnSpPr/>
            <p:nvPr/>
          </p:nvCxnSpPr>
          <p:spPr>
            <a:xfrm flipH="1">
              <a:off x="780664" y="2714697"/>
              <a:ext cx="314604" cy="11651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96446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EXPLOITATION OF ADVANCED PARALLEL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7467600" cy="64983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Level-Set Segmentation</a:t>
            </a:r>
          </a:p>
          <a:p>
            <a:pPr lvl="1"/>
            <a:r>
              <a:rPr lang="en-US" dirty="0" smtClean="0"/>
              <a:t>Running on GTX Titan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FBAF-9941-304C-ABC8-C884F29958BC}" type="slidenum">
              <a:rPr lang="en-US" smtClean="0"/>
              <a:t>40</a:t>
            </a:fld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9255589"/>
              </p:ext>
            </p:extLst>
          </p:nvPr>
        </p:nvGraphicFramePr>
        <p:xfrm>
          <a:off x="946390" y="2250030"/>
          <a:ext cx="6978410" cy="3876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40803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333333"/>
                </a:solidFill>
              </a:rPr>
              <a:t>Motivation</a:t>
            </a:r>
          </a:p>
          <a:p>
            <a:r>
              <a:rPr lang="en-US" dirty="0"/>
              <a:t>Background</a:t>
            </a:r>
          </a:p>
          <a:p>
            <a:r>
              <a:rPr lang="en-US" dirty="0"/>
              <a:t>Related Work</a:t>
            </a:r>
          </a:p>
          <a:p>
            <a:r>
              <a:rPr lang="en-US" dirty="0"/>
              <a:t>Characterization of Advanced Parallel Features</a:t>
            </a:r>
          </a:p>
          <a:p>
            <a:r>
              <a:rPr lang="en-US" dirty="0"/>
              <a:t>Exploitation of Advanced Parallel Features</a:t>
            </a:r>
          </a:p>
          <a:p>
            <a:r>
              <a:rPr lang="en-US" dirty="0"/>
              <a:t>Real-World Applications</a:t>
            </a:r>
          </a:p>
          <a:p>
            <a:r>
              <a:rPr lang="en-US" b="1" dirty="0" smtClean="0"/>
              <a:t>Publications</a:t>
            </a:r>
            <a:endParaRPr lang="en-US" b="1" dirty="0"/>
          </a:p>
          <a:p>
            <a:r>
              <a:rPr lang="en-US" dirty="0" smtClean="0">
                <a:solidFill>
                  <a:srgbClr val="D9D9D9"/>
                </a:solidFill>
              </a:rPr>
              <a:t>Conclusions and Future </a:t>
            </a:r>
            <a:r>
              <a:rPr lang="en-US" dirty="0">
                <a:solidFill>
                  <a:srgbClr val="D9D9D9"/>
                </a:solidFill>
              </a:rPr>
              <a:t>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FBAF-9941-304C-ABC8-C884F29958B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29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PUBLICATIONS TO 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460" y="1243940"/>
            <a:ext cx="8027940" cy="4905413"/>
          </a:xfrm>
        </p:spPr>
        <p:txBody>
          <a:bodyPr>
            <a:noAutofit/>
          </a:bodyPr>
          <a:lstStyle/>
          <a:p>
            <a:pPr marL="489204" indent="-342900" algn="just" fontAlgn="auto">
              <a:buFont typeface="+mj-lt"/>
              <a:buAutoNum type="arabicPeriod"/>
            </a:pPr>
            <a:r>
              <a:rPr lang="en-US" sz="1800" b="1" dirty="0"/>
              <a:t>Fanny Nina-Paravecino</a:t>
            </a:r>
            <a:r>
              <a:rPr lang="en-US" sz="1800" dirty="0"/>
              <a:t>, </a:t>
            </a:r>
            <a:r>
              <a:rPr lang="en-US" sz="1800" dirty="0" err="1"/>
              <a:t>Leiming</a:t>
            </a:r>
            <a:r>
              <a:rPr lang="en-US" sz="1800" dirty="0"/>
              <a:t> Yu, </a:t>
            </a:r>
            <a:r>
              <a:rPr lang="en-US" sz="1800" dirty="0" err="1"/>
              <a:t>Qianqian</a:t>
            </a:r>
            <a:r>
              <a:rPr lang="en-US" sz="1800" dirty="0"/>
              <a:t> Fang, David </a:t>
            </a:r>
            <a:r>
              <a:rPr lang="en-US" sz="1800" dirty="0" err="1"/>
              <a:t>Kaeli</a:t>
            </a:r>
            <a:r>
              <a:rPr lang="en-US" sz="1800" dirty="0"/>
              <a:t>, “High-performance Monte Carlo Simulations for Photon Migration and Applications in Optical Brain Functional Imaging”, Handbook of Large-Scale Distributed Computing in Smart Healthcare, 2016 </a:t>
            </a:r>
          </a:p>
          <a:p>
            <a:pPr marL="489204" indent="-342900" algn="just" fontAlgn="auto">
              <a:buFont typeface="+mj-lt"/>
              <a:buAutoNum type="arabicPeriod"/>
            </a:pPr>
            <a:r>
              <a:rPr lang="en-US" sz="1800" dirty="0"/>
              <a:t>Julian Gutierrez, </a:t>
            </a:r>
            <a:r>
              <a:rPr lang="en-US" sz="1800" b="1" dirty="0"/>
              <a:t>Fanny Nina-Paravecino</a:t>
            </a:r>
            <a:r>
              <a:rPr lang="en-US" sz="1800" dirty="0"/>
              <a:t>, and David </a:t>
            </a:r>
            <a:r>
              <a:rPr lang="en-US" sz="1800" dirty="0" err="1"/>
              <a:t>Kaeli</a:t>
            </a:r>
            <a:r>
              <a:rPr lang="en-US" sz="1800" dirty="0"/>
              <a:t>. "A fast level-set segmentation algorithm for image processing designed for parallel architectures." Proceedings of the Sixth Workshop on Irregular Applications: Architectures and Algorithms(IA^3). IEEE Press, 2016. </a:t>
            </a:r>
            <a:endParaRPr lang="en-US" sz="1800" dirty="0" smtClean="0"/>
          </a:p>
          <a:p>
            <a:pPr marL="489204" indent="-342900" algn="just" fontAlgn="auto">
              <a:buFont typeface="+mj-lt"/>
              <a:buAutoNum type="arabicPeriod"/>
            </a:pPr>
            <a:r>
              <a:rPr lang="en-US" sz="1800" b="1" dirty="0" smtClean="0"/>
              <a:t>Fanny </a:t>
            </a:r>
            <a:r>
              <a:rPr lang="en-US" sz="1800" b="1" dirty="0"/>
              <a:t>Nina-Paravecino, </a:t>
            </a:r>
            <a:r>
              <a:rPr lang="en-US" sz="1800" dirty="0" err="1"/>
              <a:t>Leiming</a:t>
            </a:r>
            <a:r>
              <a:rPr lang="en-US" sz="1800" dirty="0"/>
              <a:t> Yu, </a:t>
            </a:r>
            <a:r>
              <a:rPr lang="en-US" sz="1800" dirty="0" err="1"/>
              <a:t>Qianqian</a:t>
            </a:r>
            <a:r>
              <a:rPr lang="en-US" sz="1800" dirty="0"/>
              <a:t> Fang, and David </a:t>
            </a:r>
            <a:r>
              <a:rPr lang="en-US" sz="1800" dirty="0" err="1"/>
              <a:t>Kaeli</a:t>
            </a:r>
            <a:r>
              <a:rPr lang="en-US" sz="1800" dirty="0"/>
              <a:t>. “MCX: Accelerated </a:t>
            </a:r>
            <a:r>
              <a:rPr lang="en-US" sz="1800" dirty="0" smtClean="0"/>
              <a:t>Monte </a:t>
            </a:r>
            <a:r>
              <a:rPr lang="en-US" sz="1800" dirty="0"/>
              <a:t>Carlo Simulation of Photon Migration in 3D Turbid Media.”</a:t>
            </a:r>
            <a:r>
              <a:rPr lang="en-US" sz="1800" i="1" dirty="0"/>
              <a:t> High Performance </a:t>
            </a:r>
            <a:r>
              <a:rPr lang="en-US" sz="1800" i="1" dirty="0" smtClean="0"/>
              <a:t>Computing Day. </a:t>
            </a:r>
            <a:r>
              <a:rPr lang="en-US" sz="1800" dirty="0" smtClean="0"/>
              <a:t>HPC Day</a:t>
            </a:r>
            <a:r>
              <a:rPr lang="en-US" sz="1800" i="1" dirty="0" smtClean="0"/>
              <a:t> </a:t>
            </a:r>
            <a:r>
              <a:rPr lang="en-US" sz="1800" dirty="0"/>
              <a:t>May </a:t>
            </a:r>
            <a:r>
              <a:rPr lang="en-US" sz="1800" i="1" dirty="0"/>
              <a:t>2016. </a:t>
            </a:r>
            <a:endParaRPr lang="en-US" sz="1800" dirty="0"/>
          </a:p>
          <a:p>
            <a:pPr marL="489204" indent="-342900" algn="just">
              <a:buFont typeface="+mj-lt"/>
              <a:buAutoNum type="arabicPeriod"/>
            </a:pPr>
            <a:r>
              <a:rPr lang="en-US" sz="1800" b="1" dirty="0"/>
              <a:t>Fanny Nina-Paravecino</a:t>
            </a:r>
            <a:r>
              <a:rPr lang="en-US" sz="1800" dirty="0"/>
              <a:t>, </a:t>
            </a:r>
            <a:r>
              <a:rPr lang="en-US" sz="1800" dirty="0" err="1"/>
              <a:t>Leiming</a:t>
            </a:r>
            <a:r>
              <a:rPr lang="en-US" sz="1800" dirty="0"/>
              <a:t> Yu, </a:t>
            </a:r>
            <a:r>
              <a:rPr lang="en-US" sz="1800" dirty="0" err="1"/>
              <a:t>Qianqian</a:t>
            </a:r>
            <a:r>
              <a:rPr lang="en-US" sz="1800" dirty="0"/>
              <a:t> Fang, and David </a:t>
            </a:r>
            <a:r>
              <a:rPr lang="en-US" sz="1800" dirty="0" err="1"/>
              <a:t>Kaeli</a:t>
            </a:r>
            <a:r>
              <a:rPr lang="en-US" sz="1800" dirty="0"/>
              <a:t>. "Portable Performance </a:t>
            </a:r>
            <a:r>
              <a:rPr lang="en-US" sz="1800" dirty="0" smtClean="0"/>
              <a:t>for </a:t>
            </a:r>
            <a:r>
              <a:rPr lang="en-US" sz="1800" dirty="0"/>
              <a:t>Monte Carlo Simulations of Photon Migration in 3D Turbid Media for Single and Multiple </a:t>
            </a:r>
            <a:r>
              <a:rPr lang="en-US" sz="1800" dirty="0" smtClean="0"/>
              <a:t>GPUs</a:t>
            </a:r>
            <a:r>
              <a:rPr lang="en-US" sz="1800" dirty="0"/>
              <a:t>." </a:t>
            </a:r>
            <a:r>
              <a:rPr lang="en-US" sz="1800" i="1" dirty="0"/>
              <a:t>GPU Technology Conference</a:t>
            </a:r>
            <a:r>
              <a:rPr lang="en-US" sz="1800" dirty="0"/>
              <a:t>. GTC, April </a:t>
            </a:r>
            <a:r>
              <a:rPr lang="en-US" sz="1800" dirty="0" smtClean="0"/>
              <a:t>2016</a:t>
            </a:r>
            <a:r>
              <a:rPr lang="en-US" sz="1800" i="1" dirty="0" smtClean="0"/>
              <a:t>. </a:t>
            </a:r>
            <a:endParaRPr lang="en-US" sz="1800" dirty="0"/>
          </a:p>
          <a:p>
            <a:pPr marL="489204" indent="-342900" algn="just">
              <a:buFont typeface="+mj-lt"/>
              <a:buAutoNum type="arabicPeriod"/>
            </a:pPr>
            <a:r>
              <a:rPr lang="en-US" sz="1800" b="1" dirty="0"/>
              <a:t>Fanny Nina-Paravecino</a:t>
            </a:r>
            <a:r>
              <a:rPr lang="en-US" sz="1800" dirty="0"/>
              <a:t>, and David </a:t>
            </a:r>
            <a:r>
              <a:rPr lang="en-US" sz="1800" dirty="0" err="1"/>
              <a:t>Kaeli</a:t>
            </a:r>
            <a:r>
              <a:rPr lang="en-US" sz="1800" dirty="0"/>
              <a:t>. "Real-Time Image Segmentation for Homeland </a:t>
            </a:r>
            <a:r>
              <a:rPr lang="en-US" sz="1800" dirty="0" smtClean="0"/>
              <a:t>Security </a:t>
            </a:r>
            <a:r>
              <a:rPr lang="en-US" sz="1800" dirty="0"/>
              <a:t>Exploiting Hyper-Q Concurrency." </a:t>
            </a:r>
            <a:r>
              <a:rPr lang="en-US" sz="1800" i="1" dirty="0"/>
              <a:t>GPU Technology Conference</a:t>
            </a:r>
            <a:r>
              <a:rPr lang="en-US" sz="1800" dirty="0"/>
              <a:t>. GTC, March 2015.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FBAF-9941-304C-ABC8-C884F29958B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018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PUBLICATION </a:t>
            </a:r>
            <a:r>
              <a:rPr lang="en-US" dirty="0"/>
              <a:t>TO 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216" y="1254654"/>
            <a:ext cx="7907184" cy="4871509"/>
          </a:xfrm>
        </p:spPr>
        <p:txBody>
          <a:bodyPr>
            <a:noAutofit/>
          </a:bodyPr>
          <a:lstStyle/>
          <a:p>
            <a:pPr marL="603504" indent="-457200" algn="just">
              <a:buFont typeface="+mj-lt"/>
              <a:buAutoNum type="arabicPeriod" startAt="6"/>
            </a:pPr>
            <a:r>
              <a:rPr lang="en-US" sz="1800" dirty="0" err="1" smtClean="0"/>
              <a:t>Saoni</a:t>
            </a:r>
            <a:r>
              <a:rPr lang="en-US" sz="1800" dirty="0" smtClean="0"/>
              <a:t> </a:t>
            </a:r>
            <a:r>
              <a:rPr lang="en-US" sz="1800" dirty="0"/>
              <a:t>Mukherjee, Xiang Gong, </a:t>
            </a:r>
            <a:r>
              <a:rPr lang="en-US" sz="1800" dirty="0" err="1"/>
              <a:t>Leiming</a:t>
            </a:r>
            <a:r>
              <a:rPr lang="en-US" sz="1800" dirty="0"/>
              <a:t> Yu, Carter </a:t>
            </a:r>
            <a:r>
              <a:rPr lang="en-US" sz="1800" dirty="0" err="1"/>
              <a:t>McCardwell</a:t>
            </a:r>
            <a:r>
              <a:rPr lang="en-US" sz="1800" dirty="0"/>
              <a:t>, </a:t>
            </a:r>
            <a:r>
              <a:rPr lang="en-US" sz="1800" dirty="0" err="1"/>
              <a:t>Yash</a:t>
            </a:r>
            <a:r>
              <a:rPr lang="en-US" sz="1800" dirty="0"/>
              <a:t> </a:t>
            </a:r>
            <a:r>
              <a:rPr lang="en-US" sz="1800" dirty="0" err="1"/>
              <a:t>Ukidave</a:t>
            </a:r>
            <a:r>
              <a:rPr lang="en-US" sz="1800" dirty="0"/>
              <a:t>, Tuan Dao, </a:t>
            </a:r>
            <a:r>
              <a:rPr lang="en-US" sz="1800" b="1" dirty="0"/>
              <a:t>Fanny Nina-Paravecino</a:t>
            </a:r>
            <a:r>
              <a:rPr lang="en-US" sz="1800" dirty="0"/>
              <a:t>, and David </a:t>
            </a:r>
            <a:r>
              <a:rPr lang="en-US" sz="1800" dirty="0" err="1"/>
              <a:t>Kaeli</a:t>
            </a:r>
            <a:r>
              <a:rPr lang="en-US" sz="1800" dirty="0"/>
              <a:t>. “Exploring the Features of OpenCL 2.0”. </a:t>
            </a:r>
            <a:r>
              <a:rPr lang="en-US" sz="1800" i="1" dirty="0"/>
              <a:t>International </a:t>
            </a:r>
            <a:r>
              <a:rPr lang="en-US" sz="1800" i="1" dirty="0" smtClean="0"/>
              <a:t>Workshop </a:t>
            </a:r>
            <a:r>
              <a:rPr lang="en-US" sz="1800" i="1" dirty="0"/>
              <a:t>on OpenCL</a:t>
            </a:r>
            <a:r>
              <a:rPr lang="en-US" sz="1800" dirty="0"/>
              <a:t>. IWOCL, 2015. </a:t>
            </a:r>
          </a:p>
          <a:p>
            <a:pPr marL="603504" indent="-457200" algn="just">
              <a:buFont typeface="+mj-lt"/>
              <a:buAutoNum type="arabicPeriod" startAt="6"/>
            </a:pPr>
            <a:r>
              <a:rPr lang="en-US" sz="1800" dirty="0" err="1"/>
              <a:t>Yash</a:t>
            </a:r>
            <a:r>
              <a:rPr lang="en-US" sz="1800" dirty="0"/>
              <a:t> </a:t>
            </a:r>
            <a:r>
              <a:rPr lang="en-US" sz="1800" dirty="0" err="1"/>
              <a:t>Ukidave</a:t>
            </a:r>
            <a:r>
              <a:rPr lang="en-US" sz="1800" dirty="0"/>
              <a:t>, </a:t>
            </a:r>
            <a:r>
              <a:rPr lang="en-US" sz="1800" b="1" dirty="0"/>
              <a:t>Fanny Nina-Paravecino</a:t>
            </a:r>
            <a:r>
              <a:rPr lang="en-US" sz="1800" dirty="0"/>
              <a:t>, </a:t>
            </a:r>
            <a:r>
              <a:rPr lang="en-US" sz="1800" dirty="0" err="1"/>
              <a:t>Leiming</a:t>
            </a:r>
            <a:r>
              <a:rPr lang="en-US" sz="1800" dirty="0"/>
              <a:t> Yu, </a:t>
            </a:r>
            <a:r>
              <a:rPr lang="en-US" sz="1800" dirty="0" err="1"/>
              <a:t>Charu</a:t>
            </a:r>
            <a:r>
              <a:rPr lang="en-US" sz="1800" dirty="0"/>
              <a:t> </a:t>
            </a:r>
            <a:r>
              <a:rPr lang="en-US" sz="1800" dirty="0" err="1"/>
              <a:t>Kalra</a:t>
            </a:r>
            <a:r>
              <a:rPr lang="en-US" sz="1800" dirty="0"/>
              <a:t>, Amir </a:t>
            </a:r>
            <a:r>
              <a:rPr lang="en-US" sz="1800" dirty="0" err="1"/>
              <a:t>Momeni</a:t>
            </a:r>
            <a:r>
              <a:rPr lang="en-US" sz="1800" dirty="0"/>
              <a:t>, </a:t>
            </a:r>
            <a:r>
              <a:rPr lang="en-US" sz="1800" dirty="0" err="1"/>
              <a:t>Zhongliang</a:t>
            </a:r>
            <a:r>
              <a:rPr lang="en-US" sz="1800" dirty="0"/>
              <a:t>, Chen, Nick </a:t>
            </a:r>
            <a:r>
              <a:rPr lang="en-US" sz="1800" dirty="0" err="1"/>
              <a:t>Materise</a:t>
            </a:r>
            <a:r>
              <a:rPr lang="en-US" sz="1800" dirty="0"/>
              <a:t>, Brett Daley, </a:t>
            </a:r>
            <a:r>
              <a:rPr lang="en-US" sz="1800" dirty="0" err="1"/>
              <a:t>Perhaad</a:t>
            </a:r>
            <a:r>
              <a:rPr lang="en-US" sz="1800" dirty="0"/>
              <a:t> </a:t>
            </a:r>
            <a:r>
              <a:rPr lang="en-US" sz="1800" dirty="0" err="1"/>
              <a:t>Mistry</a:t>
            </a:r>
            <a:r>
              <a:rPr lang="en-US" sz="1800" dirty="0"/>
              <a:t> and David </a:t>
            </a:r>
            <a:r>
              <a:rPr lang="en-US" sz="1800" dirty="0" err="1"/>
              <a:t>Kaeli</a:t>
            </a:r>
            <a:r>
              <a:rPr lang="en-US" sz="1800" dirty="0"/>
              <a:t>. "NUPAR: A Benchmark Suite for Modern GPU Architectures." International Conference on Performance Engineering. ICPE, 2015. </a:t>
            </a:r>
          </a:p>
          <a:p>
            <a:pPr marL="603504" indent="-457200" algn="just">
              <a:buFont typeface="+mj-lt"/>
              <a:buAutoNum type="arabicPeriod" startAt="6"/>
            </a:pPr>
            <a:r>
              <a:rPr lang="en-US" sz="1800" b="1" dirty="0"/>
              <a:t>Fanny Nina-Paravecino</a:t>
            </a:r>
            <a:r>
              <a:rPr lang="en-US" sz="1800" dirty="0"/>
              <a:t>, Evan </a:t>
            </a:r>
            <a:r>
              <a:rPr lang="en-US" sz="1800" dirty="0" err="1"/>
              <a:t>Hovaniak</a:t>
            </a:r>
            <a:r>
              <a:rPr lang="en-US" sz="1800" dirty="0"/>
              <a:t>, and David </a:t>
            </a:r>
            <a:r>
              <a:rPr lang="en-US" sz="1800" dirty="0" err="1"/>
              <a:t>Kaeli</a:t>
            </a:r>
            <a:r>
              <a:rPr lang="en-US" sz="1800" dirty="0"/>
              <a:t>. “Image Segmentation using Graph Analysis on GPUs”, Boston Area Architecture Workshop. BARC 2015. </a:t>
            </a:r>
          </a:p>
          <a:p>
            <a:pPr marL="603504" indent="-457200" algn="just">
              <a:buFont typeface="+mj-lt"/>
              <a:buAutoNum type="arabicPeriod" startAt="6"/>
            </a:pPr>
            <a:r>
              <a:rPr lang="en-US" sz="1800" b="1" dirty="0"/>
              <a:t>Fanny Nina-Paravecino</a:t>
            </a:r>
            <a:r>
              <a:rPr lang="en-US" sz="1800" dirty="0"/>
              <a:t>, and David </a:t>
            </a:r>
            <a:r>
              <a:rPr lang="en-US" sz="1800" dirty="0" err="1"/>
              <a:t>Kaeli</a:t>
            </a:r>
            <a:r>
              <a:rPr lang="en-US" sz="1800" dirty="0"/>
              <a:t>. "Accelerated Connected Component Labeling Using CUDA Framework." Computer Vision and Graphics. Springer International Publishing. ICCVG 2014. 502-509.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FBAF-9941-304C-ABC8-C884F29958B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62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333333"/>
                </a:solidFill>
              </a:rPr>
              <a:t>Motivation</a:t>
            </a:r>
          </a:p>
          <a:p>
            <a:r>
              <a:rPr lang="en-US" dirty="0"/>
              <a:t>Background</a:t>
            </a:r>
          </a:p>
          <a:p>
            <a:r>
              <a:rPr lang="en-US" dirty="0"/>
              <a:t>Related Work</a:t>
            </a:r>
          </a:p>
          <a:p>
            <a:r>
              <a:rPr lang="en-US" dirty="0"/>
              <a:t>Characterization of Advanced Parallel Features</a:t>
            </a:r>
          </a:p>
          <a:p>
            <a:r>
              <a:rPr lang="en-US" dirty="0"/>
              <a:t>Exploitation of Advanced Parallel Features</a:t>
            </a:r>
          </a:p>
          <a:p>
            <a:r>
              <a:rPr lang="en-US" dirty="0"/>
              <a:t>Real-World Applications</a:t>
            </a:r>
          </a:p>
          <a:p>
            <a:r>
              <a:rPr lang="en-US" dirty="0" smtClean="0"/>
              <a:t>Publications</a:t>
            </a:r>
            <a:endParaRPr lang="en-US" dirty="0"/>
          </a:p>
          <a:p>
            <a:r>
              <a:rPr lang="en-US" b="1" dirty="0" smtClean="0"/>
              <a:t>Conclusions and Future </a:t>
            </a:r>
            <a:r>
              <a:rPr lang="en-US" b="1" dirty="0"/>
              <a:t>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FBAF-9941-304C-ABC8-C884F29958B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094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Contributions:</a:t>
            </a:r>
          </a:p>
          <a:p>
            <a:pPr lvl="1"/>
            <a:r>
              <a:rPr lang="en-US" dirty="0"/>
              <a:t>We </a:t>
            </a:r>
            <a:r>
              <a:rPr lang="en-US" dirty="0" smtClean="0"/>
              <a:t>characterized irregular applications on GPUs, identifying when we can leverage nested parallelism. </a:t>
            </a:r>
            <a:r>
              <a:rPr lang="en-US" dirty="0"/>
              <a:t>We </a:t>
            </a:r>
            <a:r>
              <a:rPr lang="en-US" dirty="0" smtClean="0"/>
              <a:t>evaluated three </a:t>
            </a:r>
            <a:r>
              <a:rPr lang="en-US" dirty="0"/>
              <a:t>workload </a:t>
            </a:r>
            <a:r>
              <a:rPr lang="en-US" dirty="0" smtClean="0"/>
              <a:t>components:</a:t>
            </a:r>
          </a:p>
          <a:p>
            <a:pPr marL="1207008" lvl="2" indent="-457200">
              <a:buFont typeface="+mj-lt"/>
              <a:buAutoNum type="arabicParenR"/>
            </a:pPr>
            <a:r>
              <a:rPr lang="en-US" dirty="0" smtClean="0"/>
              <a:t>control </a:t>
            </a:r>
            <a:r>
              <a:rPr lang="en-US" dirty="0"/>
              <a:t>flow workload </a:t>
            </a:r>
            <a:r>
              <a:rPr lang="en-US" dirty="0" smtClean="0"/>
              <a:t>analysis</a:t>
            </a:r>
            <a:endParaRPr lang="en-US" dirty="0"/>
          </a:p>
          <a:p>
            <a:pPr marL="1207008" lvl="2" indent="-457200">
              <a:buFont typeface="+mj-lt"/>
              <a:buAutoNum type="arabicParenR"/>
            </a:pPr>
            <a:r>
              <a:rPr lang="en-US" dirty="0" smtClean="0"/>
              <a:t>child </a:t>
            </a:r>
            <a:r>
              <a:rPr lang="en-US" dirty="0"/>
              <a:t>kernel launching </a:t>
            </a:r>
          </a:p>
          <a:p>
            <a:pPr marL="1207008" lvl="2" indent="-457200">
              <a:buFont typeface="+mj-lt"/>
              <a:buAutoNum type="arabicParenR"/>
            </a:pPr>
            <a:r>
              <a:rPr lang="en-US" dirty="0" smtClean="0"/>
              <a:t>child </a:t>
            </a:r>
            <a:r>
              <a:rPr lang="en-US" dirty="0"/>
              <a:t>kernel </a:t>
            </a:r>
            <a:r>
              <a:rPr lang="en-US" dirty="0" smtClean="0"/>
              <a:t>synchronization</a:t>
            </a:r>
          </a:p>
          <a:p>
            <a:pPr lvl="1"/>
            <a:r>
              <a:rPr lang="en-US" dirty="0"/>
              <a:t>We </a:t>
            </a:r>
            <a:r>
              <a:rPr lang="en-US" dirty="0" smtClean="0"/>
              <a:t>utilized SASSI (SASS instrumentation tool) and developed binary-injection handlers to collect </a:t>
            </a:r>
            <a:r>
              <a:rPr lang="en-US" dirty="0"/>
              <a:t>and measure the </a:t>
            </a:r>
            <a:r>
              <a:rPr lang="en-US" i="1" dirty="0"/>
              <a:t>control dependent loop </a:t>
            </a:r>
            <a:r>
              <a:rPr lang="en-US" i="1" dirty="0" smtClean="0"/>
              <a:t>efficiency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>
              <a:buFont typeface="Wingdings" charset="2"/>
              <a:buChar char="ü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FBAF-9941-304C-ABC8-C884F29958B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686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Contributions:</a:t>
            </a:r>
          </a:p>
          <a:p>
            <a:pPr lvl="1"/>
            <a:r>
              <a:rPr lang="en-US" dirty="0"/>
              <a:t>We </a:t>
            </a:r>
            <a:r>
              <a:rPr lang="en-US" dirty="0" smtClean="0"/>
              <a:t>characterized </a:t>
            </a:r>
            <a:r>
              <a:rPr lang="en-US" dirty="0"/>
              <a:t>recursive parallel </a:t>
            </a:r>
            <a:r>
              <a:rPr lang="en-US" dirty="0" smtClean="0"/>
              <a:t>workloads, and evaluated three </a:t>
            </a:r>
            <a:r>
              <a:rPr lang="en-US" dirty="0"/>
              <a:t>components: </a:t>
            </a:r>
            <a:endParaRPr lang="en-US" dirty="0" smtClean="0"/>
          </a:p>
          <a:p>
            <a:pPr marL="1207008" lvl="2" indent="-457200">
              <a:buFont typeface="+mj-lt"/>
              <a:buAutoNum type="arabicParenR"/>
            </a:pPr>
            <a:r>
              <a:rPr lang="en-US" dirty="0"/>
              <a:t>D</a:t>
            </a:r>
            <a:r>
              <a:rPr lang="en-US" dirty="0" smtClean="0"/>
              <a:t>egree </a:t>
            </a:r>
            <a:r>
              <a:rPr lang="en-US" dirty="0"/>
              <a:t>of thread-level </a:t>
            </a:r>
            <a:r>
              <a:rPr lang="en-US" dirty="0" smtClean="0"/>
              <a:t>parallelism</a:t>
            </a:r>
            <a:endParaRPr lang="en-US" dirty="0"/>
          </a:p>
          <a:p>
            <a:pPr marL="1207008" lvl="2" indent="-457200">
              <a:buFont typeface="+mj-lt"/>
              <a:buAutoNum type="arabicParenR"/>
            </a:pPr>
            <a:r>
              <a:rPr lang="en-US" dirty="0"/>
              <a:t>W</a:t>
            </a:r>
            <a:r>
              <a:rPr lang="en-US" dirty="0" smtClean="0"/>
              <a:t>ork efficiency</a:t>
            </a:r>
            <a:endParaRPr lang="en-US" dirty="0"/>
          </a:p>
          <a:p>
            <a:pPr marL="1207008" lvl="2" indent="-457200">
              <a:buFont typeface="+mj-lt"/>
              <a:buAutoNum type="arabicParenR"/>
            </a:pPr>
            <a:r>
              <a:rPr lang="en-US" dirty="0" smtClean="0"/>
              <a:t>Overhead </a:t>
            </a:r>
            <a:r>
              <a:rPr lang="en-US" dirty="0"/>
              <a:t>of kernel </a:t>
            </a:r>
            <a:r>
              <a:rPr lang="en-US" dirty="0" smtClean="0"/>
              <a:t>launches</a:t>
            </a:r>
          </a:p>
          <a:p>
            <a:pPr lvl="1"/>
            <a:r>
              <a:rPr lang="en-US" dirty="0"/>
              <a:t>We </a:t>
            </a:r>
            <a:r>
              <a:rPr lang="en-US" dirty="0" smtClean="0"/>
              <a:t>characterized </a:t>
            </a:r>
            <a:r>
              <a:rPr lang="en-US" dirty="0"/>
              <a:t>the execution of concurrent </a:t>
            </a:r>
            <a:r>
              <a:rPr lang="en-US" dirty="0" smtClean="0"/>
              <a:t>kernels. </a:t>
            </a:r>
            <a:r>
              <a:rPr lang="en-US" dirty="0"/>
              <a:t>Our characterization </a:t>
            </a:r>
            <a:r>
              <a:rPr lang="en-US" dirty="0" smtClean="0"/>
              <a:t>captures:</a:t>
            </a:r>
          </a:p>
          <a:p>
            <a:pPr marL="1207008" lvl="2" indent="-457200">
              <a:buFont typeface="+mj-lt"/>
              <a:buAutoNum type="arabicParenR"/>
            </a:pPr>
            <a:r>
              <a:rPr lang="en-US" dirty="0" smtClean="0"/>
              <a:t>Kernel </a:t>
            </a:r>
            <a:r>
              <a:rPr lang="en-US" dirty="0"/>
              <a:t>launch </a:t>
            </a:r>
            <a:r>
              <a:rPr lang="en-US" dirty="0" smtClean="0"/>
              <a:t>configuration</a:t>
            </a:r>
            <a:endParaRPr lang="en-US" dirty="0"/>
          </a:p>
          <a:p>
            <a:pPr marL="1207008" lvl="2" indent="-457200">
              <a:buFont typeface="+mj-lt"/>
              <a:buAutoNum type="arabicParenR"/>
            </a:pPr>
            <a:r>
              <a:rPr lang="en-US" dirty="0" smtClean="0"/>
              <a:t>Resource consumption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FBAF-9941-304C-ABC8-C884F29958BC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305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Contributions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We proposed </a:t>
            </a:r>
            <a:r>
              <a:rPr lang="en-US" dirty="0"/>
              <a:t>and </a:t>
            </a:r>
            <a:r>
              <a:rPr lang="en-US" dirty="0" smtClean="0"/>
              <a:t>evaluated </a:t>
            </a:r>
            <a:r>
              <a:rPr lang="en-US" dirty="0"/>
              <a:t>kernels with persistent threads as a mechanism to control resource contention for concurrent kernel execution on </a:t>
            </a:r>
            <a:r>
              <a:rPr lang="en-US" dirty="0" smtClean="0"/>
              <a:t>GPUs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Our proposed set of metrics have </a:t>
            </a:r>
            <a:r>
              <a:rPr lang="en-US" dirty="0"/>
              <a:t>been applied to a number of CUDA kernels taken from the problem domains of image processing, linear algebra, and graph theory </a:t>
            </a:r>
            <a:r>
              <a:rPr lang="en-US" dirty="0" smtClean="0"/>
              <a:t>problems. 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We achieved speedups of 5x-29x </a:t>
            </a:r>
            <a:r>
              <a:rPr lang="en-US" dirty="0"/>
              <a:t>speedup, as compared to </a:t>
            </a:r>
            <a:r>
              <a:rPr lang="en-US" dirty="0" smtClean="0"/>
              <a:t>non-optimized kernels that used NVIDIA’s advanced</a:t>
            </a:r>
            <a:r>
              <a:rPr lang="en-US" dirty="0"/>
              <a:t> </a:t>
            </a:r>
            <a:r>
              <a:rPr lang="en-US" dirty="0" smtClean="0"/>
              <a:t>parallelization features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FBAF-9941-304C-ABC8-C884F29958BC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962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01FBAF-9941-304C-ABC8-C884F29958BC}" type="slidenum">
              <a:rPr lang="en-US" smtClean="0"/>
              <a:t>48</a:t>
            </a:fld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0248" y="1417320"/>
            <a:ext cx="7467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New avenues of research:</a:t>
            </a:r>
          </a:p>
          <a:p>
            <a:pPr lvl="1"/>
            <a:r>
              <a:rPr lang="en-US" dirty="0" smtClean="0"/>
              <a:t>Our proposed characterization and exploitation </a:t>
            </a:r>
            <a:r>
              <a:rPr lang="en-US" dirty="0"/>
              <a:t>can be extended to support </a:t>
            </a:r>
            <a:r>
              <a:rPr lang="en-US" dirty="0" smtClean="0"/>
              <a:t>multi-GPU systems with different resources capabilities</a:t>
            </a:r>
          </a:p>
          <a:p>
            <a:pPr lvl="1"/>
            <a:r>
              <a:rPr lang="en-US" dirty="0" smtClean="0"/>
              <a:t>It also can be extended to support multiple applications execution on GPUs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577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01FBAF-9941-304C-ABC8-C884F29958BC}" type="slidenum">
              <a:rPr lang="en-US" smtClean="0"/>
              <a:t>49</a:t>
            </a:fld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60248" y="1417320"/>
            <a:ext cx="7467600" cy="5004744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Advisor</a:t>
            </a:r>
          </a:p>
          <a:p>
            <a:pPr lvl="1"/>
            <a:r>
              <a:rPr lang="en-US" dirty="0" smtClean="0"/>
              <a:t>Prof. David </a:t>
            </a:r>
            <a:r>
              <a:rPr lang="en-US" dirty="0" err="1" smtClean="0"/>
              <a:t>Kaeli</a:t>
            </a:r>
            <a:endParaRPr lang="en-US" dirty="0"/>
          </a:p>
          <a:p>
            <a:r>
              <a:rPr lang="en-US" dirty="0" smtClean="0"/>
              <a:t>Committee Members</a:t>
            </a:r>
          </a:p>
          <a:p>
            <a:pPr lvl="1"/>
            <a:r>
              <a:rPr lang="en-US" dirty="0" smtClean="0"/>
              <a:t>Prof. </a:t>
            </a:r>
            <a:r>
              <a:rPr lang="en-US" dirty="0" err="1" smtClean="0"/>
              <a:t>Qianqian</a:t>
            </a:r>
            <a:r>
              <a:rPr lang="en-US" dirty="0" smtClean="0"/>
              <a:t> Fang</a:t>
            </a:r>
          </a:p>
          <a:p>
            <a:pPr lvl="1"/>
            <a:r>
              <a:rPr lang="en-US" dirty="0" smtClean="0"/>
              <a:t>Prof. </a:t>
            </a:r>
            <a:r>
              <a:rPr lang="en-US" dirty="0" err="1" smtClean="0"/>
              <a:t>Ningfang</a:t>
            </a:r>
            <a:r>
              <a:rPr lang="en-US" dirty="0" smtClean="0"/>
              <a:t> </a:t>
            </a:r>
            <a:r>
              <a:rPr lang="en-US" dirty="0" err="1" smtClean="0"/>
              <a:t>Mi</a:t>
            </a:r>
            <a:endParaRPr lang="en-US" dirty="0" smtClean="0"/>
          </a:p>
          <a:p>
            <a:pPr lvl="1"/>
            <a:r>
              <a:rPr lang="en-US" dirty="0" smtClean="0"/>
              <a:t>Dr. Norm Rubin</a:t>
            </a:r>
          </a:p>
          <a:p>
            <a:r>
              <a:rPr lang="en-US" dirty="0" smtClean="0"/>
              <a:t>All NUCAR members</a:t>
            </a:r>
          </a:p>
          <a:p>
            <a:pPr lvl="1"/>
            <a:r>
              <a:rPr lang="en-US" dirty="0" smtClean="0"/>
              <a:t>Special thanks to </a:t>
            </a:r>
            <a:r>
              <a:rPr lang="en-US" dirty="0" err="1" smtClean="0"/>
              <a:t>Leiming</a:t>
            </a:r>
            <a:r>
              <a:rPr lang="en-US" dirty="0" smtClean="0"/>
              <a:t>, Julian, Fritz, </a:t>
            </a:r>
            <a:r>
              <a:rPr lang="en-US" dirty="0" err="1" smtClean="0"/>
              <a:t>Xiangyu</a:t>
            </a:r>
            <a:r>
              <a:rPr lang="en-US" dirty="0" smtClean="0"/>
              <a:t>, </a:t>
            </a:r>
            <a:r>
              <a:rPr lang="en-US" dirty="0" err="1" smtClean="0"/>
              <a:t>Zhongliang</a:t>
            </a:r>
            <a:r>
              <a:rPr lang="en-US" dirty="0" smtClean="0"/>
              <a:t> and </a:t>
            </a:r>
            <a:r>
              <a:rPr lang="en-US" dirty="0" err="1" smtClean="0"/>
              <a:t>Saoni</a:t>
            </a:r>
            <a:r>
              <a:rPr lang="en-US" dirty="0" smtClean="0"/>
              <a:t> for all the support, collaboration and encouragement in this doctoral journey</a:t>
            </a:r>
          </a:p>
          <a:p>
            <a:r>
              <a:rPr lang="en-US" dirty="0" smtClean="0"/>
              <a:t>Family and Friends</a:t>
            </a:r>
          </a:p>
          <a:p>
            <a:pPr lvl="1"/>
            <a:r>
              <a:rPr lang="en-US" dirty="0" smtClean="0"/>
              <a:t>Mom and Dad, </a:t>
            </a:r>
            <a:r>
              <a:rPr lang="en-US" dirty="0" err="1" smtClean="0"/>
              <a:t>Fani</a:t>
            </a:r>
            <a:r>
              <a:rPr lang="en-US" dirty="0" smtClean="0"/>
              <a:t> and Dante</a:t>
            </a:r>
          </a:p>
          <a:p>
            <a:pPr lvl="1"/>
            <a:r>
              <a:rPr lang="en-US" dirty="0" smtClean="0"/>
              <a:t>Siblings, </a:t>
            </a:r>
            <a:r>
              <a:rPr lang="en-US" dirty="0" err="1" smtClean="0"/>
              <a:t>Reykjavil</a:t>
            </a:r>
            <a:r>
              <a:rPr lang="en-US" dirty="0" smtClean="0"/>
              <a:t> and </a:t>
            </a:r>
            <a:r>
              <a:rPr lang="en-US" dirty="0" err="1" smtClean="0"/>
              <a:t>Lisbeth</a:t>
            </a:r>
            <a:endParaRPr lang="en-US" dirty="0" smtClean="0"/>
          </a:p>
          <a:p>
            <a:pPr lvl="1"/>
            <a:r>
              <a:rPr lang="en-US" dirty="0" smtClean="0"/>
              <a:t>Boyfriend, Jose</a:t>
            </a:r>
          </a:p>
          <a:p>
            <a:pPr lvl="1"/>
            <a:r>
              <a:rPr lang="en-US" dirty="0" smtClean="0"/>
              <a:t>Oscar, Ruth, Ben, Ernesto, and everyone that helped and supported the long path of my doctoral journey</a:t>
            </a:r>
            <a:endParaRPr lang="en-US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07965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0897"/>
            <a:ext cx="7696200" cy="4711762"/>
          </a:xfrm>
        </p:spPr>
        <p:txBody>
          <a:bodyPr>
            <a:noAutofit/>
          </a:bodyPr>
          <a:lstStyle/>
          <a:p>
            <a:r>
              <a:rPr lang="en-US" sz="1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How best to leverage </a:t>
            </a:r>
            <a:r>
              <a:rPr lang="en-US" sz="1800" dirty="0" smtClean="0"/>
              <a:t>nested parallelism in </a:t>
            </a:r>
            <a:r>
              <a:rPr lang="en-US" sz="1800" b="1" dirty="0" smtClean="0"/>
              <a:t>irregular kernels</a:t>
            </a:r>
            <a:r>
              <a:rPr lang="en-US" sz="1800" dirty="0" smtClean="0"/>
              <a:t>?</a:t>
            </a:r>
          </a:p>
          <a:p>
            <a:pPr lvl="1">
              <a:buFont typeface="Wingdings" charset="2"/>
              <a:buChar char="ü"/>
            </a:pPr>
            <a:r>
              <a:rPr lang="en-US" sz="1800" dirty="0" smtClean="0"/>
              <a:t>Control flow analysis</a:t>
            </a:r>
          </a:p>
          <a:p>
            <a:pPr lvl="2"/>
            <a:r>
              <a:rPr lang="en-US" sz="1600" dirty="0" smtClean="0"/>
              <a:t>On-the-fly analysis allows  us to quantify </a:t>
            </a:r>
            <a:r>
              <a:rPr lang="en-US" sz="1600" dirty="0" smtClean="0">
                <a:solidFill>
                  <a:schemeClr val="bg2"/>
                </a:solidFill>
              </a:rPr>
              <a:t>the</a:t>
            </a:r>
            <a:r>
              <a:rPr lang="en-US" sz="1600" dirty="0" smtClean="0"/>
              <a:t> impact of thread divergence</a:t>
            </a:r>
          </a:p>
          <a:p>
            <a:pPr lvl="1">
              <a:buFont typeface="Wingdings" charset="2"/>
              <a:buChar char="ü"/>
            </a:pPr>
            <a:r>
              <a:rPr lang="en-US" sz="1800" dirty="0" smtClean="0"/>
              <a:t>Child kernel </a:t>
            </a:r>
            <a:r>
              <a:rPr lang="en-US" sz="1800" dirty="0"/>
              <a:t>l</a:t>
            </a:r>
            <a:r>
              <a:rPr lang="en-US" sz="1800" dirty="0" smtClean="0"/>
              <a:t>aunch and synchronization</a:t>
            </a:r>
          </a:p>
          <a:p>
            <a:pPr lvl="2"/>
            <a:r>
              <a:rPr lang="en-US" sz="1600" dirty="0" smtClean="0"/>
              <a:t>There are presently no tools to measure the impact of child kernel launch and device synchronization</a:t>
            </a:r>
          </a:p>
          <a:p>
            <a:pPr lvl="1">
              <a:buFont typeface="Wingdings" charset="2"/>
              <a:buChar char="ü"/>
            </a:pPr>
            <a:r>
              <a:rPr lang="en-US" sz="1800" dirty="0" smtClean="0"/>
              <a:t>There is </a:t>
            </a:r>
            <a:r>
              <a:rPr lang="en-US" sz="1800" dirty="0"/>
              <a:t>a</a:t>
            </a:r>
            <a:r>
              <a:rPr lang="en-US" sz="1800" dirty="0" smtClean="0"/>
              <a:t> need to provide guidance to the programmer to effectively implement parallel kernels using nested parallelism</a:t>
            </a:r>
          </a:p>
          <a:p>
            <a:r>
              <a:rPr lang="en-US" sz="1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How best to leverage </a:t>
            </a:r>
            <a:r>
              <a:rPr lang="en-US" sz="1800" dirty="0"/>
              <a:t>nested parallelism in </a:t>
            </a:r>
            <a:r>
              <a:rPr lang="en-US" sz="1800" b="1" dirty="0"/>
              <a:t>recursive kernels</a:t>
            </a:r>
            <a:r>
              <a:rPr lang="en-US" sz="1800" dirty="0"/>
              <a:t>?</a:t>
            </a:r>
          </a:p>
          <a:p>
            <a:pPr lvl="1">
              <a:buFont typeface="Wingdings" charset="2"/>
              <a:buChar char="ü"/>
            </a:pPr>
            <a:r>
              <a:rPr lang="en-US" sz="1800" dirty="0"/>
              <a:t>Thread-Level Parallelism</a:t>
            </a:r>
          </a:p>
          <a:p>
            <a:pPr lvl="2"/>
            <a:r>
              <a:rPr lang="en-US" sz="1600" dirty="0"/>
              <a:t>Thread-Level parallelism for each recursive call has to be optimized to exploit GPU resources</a:t>
            </a:r>
            <a:endParaRPr lang="en-US" sz="1800" dirty="0"/>
          </a:p>
          <a:p>
            <a:pPr lvl="1">
              <a:buFont typeface="Wingdings" charset="2"/>
              <a:buChar char="ü"/>
            </a:pPr>
            <a:r>
              <a:rPr lang="en-US" sz="1800" dirty="0"/>
              <a:t>Work Efficiency</a:t>
            </a:r>
          </a:p>
          <a:p>
            <a:pPr lvl="2"/>
            <a:r>
              <a:rPr lang="en-US" sz="1600" dirty="0"/>
              <a:t>Ratio of parallel work towards parallel solution of the problem</a:t>
            </a:r>
          </a:p>
          <a:p>
            <a:pPr lvl="1">
              <a:buFont typeface="Wingdings" charset="2"/>
              <a:buChar char="ü"/>
            </a:pPr>
            <a:r>
              <a:rPr lang="en-US" sz="1800" dirty="0"/>
              <a:t>Overhead of kernel </a:t>
            </a:r>
            <a:r>
              <a:rPr lang="en-US" sz="1800" dirty="0" smtClean="0"/>
              <a:t>launches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FBAF-9941-304C-ABC8-C884F29958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65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G_311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0" t="30836" b="18375"/>
          <a:stretch/>
        </p:blipFill>
        <p:spPr>
          <a:xfrm>
            <a:off x="3278557" y="1852991"/>
            <a:ext cx="4826112" cy="19955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8123" y="4076232"/>
            <a:ext cx="5874739" cy="587914"/>
          </a:xfrm>
        </p:spPr>
        <p:txBody>
          <a:bodyPr tIns="32146" bIns="32146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dirty="0" smtClean="0"/>
              <a:t>THANK YOU!</a:t>
            </a:r>
            <a:endParaRPr lang="en-US" sz="5400" dirty="0"/>
          </a:p>
        </p:txBody>
      </p:sp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>
          <a:xfrm>
            <a:off x="1724173" y="4895941"/>
            <a:ext cx="4704007" cy="641047"/>
          </a:xfrm>
        </p:spPr>
        <p:txBody>
          <a:bodyPr lIns="64291">
            <a:normAutofit fontScale="77500" lnSpcReduction="20000"/>
          </a:bodyPr>
          <a:lstStyle/>
          <a:p>
            <a:pPr algn="ctr"/>
            <a:r>
              <a:rPr lang="en-US" sz="2800" dirty="0" smtClean="0"/>
              <a:t>QUESTIONS?</a:t>
            </a:r>
          </a:p>
          <a:p>
            <a:pPr algn="ctr"/>
            <a:r>
              <a:rPr lang="en-US" sz="2800" dirty="0" err="1" smtClean="0"/>
              <a:t>fninaparavecino@ece.neu.edu</a:t>
            </a:r>
            <a:endParaRPr lang="en-US" sz="2800" dirty="0" smtClean="0"/>
          </a:p>
        </p:txBody>
      </p:sp>
      <p:pic>
        <p:nvPicPr>
          <p:cNvPr id="6" name="Picture 5" descr="NU-LOGO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775" y="-1"/>
            <a:ext cx="855225" cy="855225"/>
          </a:xfrm>
          <a:prstGeom prst="rect">
            <a:avLst/>
          </a:prstGeom>
        </p:spPr>
      </p:pic>
      <p:pic>
        <p:nvPicPr>
          <p:cNvPr id="5" name="Picture 4" descr="IMG_3948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6" r="-1" b="54464"/>
          <a:stretch/>
        </p:blipFill>
        <p:spPr>
          <a:xfrm>
            <a:off x="3475980" y="-12958"/>
            <a:ext cx="4628689" cy="2099190"/>
          </a:xfrm>
          <a:prstGeom prst="rect">
            <a:avLst/>
          </a:prstGeom>
        </p:spPr>
      </p:pic>
      <p:pic>
        <p:nvPicPr>
          <p:cNvPr id="7" name="Picture 6" descr="IMG_2010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" t="20155" r="-1" b="22910"/>
          <a:stretch/>
        </p:blipFill>
        <p:spPr>
          <a:xfrm>
            <a:off x="-2" y="2073276"/>
            <a:ext cx="4341732" cy="1775240"/>
          </a:xfrm>
          <a:prstGeom prst="rect">
            <a:avLst/>
          </a:prstGeom>
        </p:spPr>
      </p:pic>
      <p:pic>
        <p:nvPicPr>
          <p:cNvPr id="8" name="Picture 7" descr="IMG_2196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6" t="4724" r="13551" b="40860"/>
          <a:stretch/>
        </p:blipFill>
        <p:spPr>
          <a:xfrm>
            <a:off x="0" y="1"/>
            <a:ext cx="3501897" cy="2073274"/>
          </a:xfrm>
          <a:prstGeom prst="rect">
            <a:avLst/>
          </a:prstGeom>
        </p:spPr>
      </p:pic>
      <p:pic>
        <p:nvPicPr>
          <p:cNvPr id="4" name="Picture 3" descr="IMG_1635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3" r="6325" b="30526"/>
          <a:stretch/>
        </p:blipFill>
        <p:spPr>
          <a:xfrm>
            <a:off x="2249608" y="1334670"/>
            <a:ext cx="3906439" cy="18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985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Concurrent Kernel Execution - MCX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01FBAF-9941-304C-ABC8-C884F29958BC}" type="slidenum">
              <a:rPr lang="en-US" smtClean="0"/>
              <a:pPr/>
              <a:t>51</a:t>
            </a:fld>
            <a:endParaRPr lang="en-US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4559214"/>
              </p:ext>
            </p:extLst>
          </p:nvPr>
        </p:nvGraphicFramePr>
        <p:xfrm>
          <a:off x="238125" y="1254125"/>
          <a:ext cx="7915275" cy="5302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18051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7467600" cy="1606006"/>
          </a:xfrm>
        </p:spPr>
        <p:txBody>
          <a:bodyPr>
            <a:normAutofit lnSpcReduction="10000"/>
          </a:bodyPr>
          <a:lstStyle/>
          <a:p>
            <a:pPr marL="420624" lvl="1" indent="-384048">
              <a:buSzPct val="80000"/>
              <a:buFont typeface="Wingdings 2"/>
              <a:buChar char=""/>
            </a:pPr>
            <a:r>
              <a:rPr lang="en-US" dirty="0"/>
              <a:t>Many applications involve the execution of multiple </a:t>
            </a:r>
            <a:r>
              <a:rPr lang="en-US" dirty="0" smtClean="0"/>
              <a:t>kernels</a:t>
            </a:r>
          </a:p>
          <a:p>
            <a:pPr marL="420624" lvl="1" indent="-384048">
              <a:buSzPct val="80000"/>
              <a:buFont typeface="Wingdings 2"/>
              <a:buChar char=""/>
            </a:pPr>
            <a:r>
              <a:rPr lang="en-US" dirty="0" smtClean="0"/>
              <a:t>It is common that kernels over-utilize one resource on the GPU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FBAF-9941-304C-ABC8-C884F29958BC}" type="slidenum">
              <a:rPr lang="en-US" smtClean="0">
                <a:solidFill>
                  <a:schemeClr val="bg2"/>
                </a:solidFill>
              </a:rPr>
              <a:t>6</a:t>
            </a:fld>
            <a:endParaRPr lang="en-US">
              <a:solidFill>
                <a:schemeClr val="bg2"/>
              </a:solidFill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8364880"/>
              </p:ext>
            </p:extLst>
          </p:nvPr>
        </p:nvGraphicFramePr>
        <p:xfrm>
          <a:off x="983808" y="3023645"/>
          <a:ext cx="6636515" cy="3515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94692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Motivation</a:t>
            </a:r>
          </a:p>
          <a:p>
            <a:r>
              <a:rPr lang="en-US" b="1" dirty="0"/>
              <a:t>Background</a:t>
            </a:r>
          </a:p>
          <a:p>
            <a:r>
              <a:rPr lang="en-US" dirty="0">
                <a:solidFill>
                  <a:srgbClr val="D9D9D9"/>
                </a:solidFill>
              </a:rPr>
              <a:t>Related Work</a:t>
            </a:r>
          </a:p>
          <a:p>
            <a:r>
              <a:rPr lang="en-US" dirty="0">
                <a:solidFill>
                  <a:srgbClr val="D9D9D9"/>
                </a:solidFill>
              </a:rPr>
              <a:t>Characterization of Advanced Parallel Features</a:t>
            </a:r>
          </a:p>
          <a:p>
            <a:r>
              <a:rPr lang="en-US" dirty="0">
                <a:solidFill>
                  <a:srgbClr val="D9D9D9"/>
                </a:solidFill>
              </a:rPr>
              <a:t>Exploitation of Advanced Parallel Features</a:t>
            </a:r>
          </a:p>
          <a:p>
            <a:r>
              <a:rPr lang="en-US" dirty="0">
                <a:solidFill>
                  <a:srgbClr val="D9D9D9"/>
                </a:solidFill>
              </a:rPr>
              <a:t>Real-World </a:t>
            </a:r>
            <a:r>
              <a:rPr lang="en-US" dirty="0" smtClean="0">
                <a:solidFill>
                  <a:srgbClr val="D9D9D9"/>
                </a:solidFill>
              </a:rPr>
              <a:t>Applications</a:t>
            </a:r>
            <a:endParaRPr lang="en-US" dirty="0">
              <a:solidFill>
                <a:srgbClr val="D9D9D9"/>
              </a:solidFill>
            </a:endParaRPr>
          </a:p>
          <a:p>
            <a:r>
              <a:rPr lang="en-US" dirty="0" smtClean="0">
                <a:solidFill>
                  <a:srgbClr val="D9D9D9"/>
                </a:solidFill>
              </a:rPr>
              <a:t>Conclusions and Future </a:t>
            </a:r>
            <a:r>
              <a:rPr lang="en-US" dirty="0">
                <a:solidFill>
                  <a:srgbClr val="D9D9D9"/>
                </a:solidFill>
              </a:rPr>
              <a:t>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FBAF-9941-304C-ABC8-C884F29958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19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 COMPUTING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Modern GPUs support both advanced parallel features</a:t>
            </a:r>
          </a:p>
          <a:p>
            <a:pPr lvl="1"/>
            <a:r>
              <a:rPr lang="en-US" dirty="0" smtClean="0"/>
              <a:t>Nested parallel – NVIDIA (dynamic parallelism), AMD (nested parallelism)</a:t>
            </a:r>
          </a:p>
          <a:p>
            <a:pPr lvl="1"/>
            <a:r>
              <a:rPr lang="en-US" dirty="0" smtClean="0"/>
              <a:t>Concurrent kernel execution – NVIDIA (</a:t>
            </a:r>
            <a:r>
              <a:rPr lang="en-US" dirty="0" err="1" smtClean="0"/>
              <a:t>HyperQ</a:t>
            </a:r>
            <a:r>
              <a:rPr lang="en-US" dirty="0" smtClean="0"/>
              <a:t>), AMD (concurrent kernel execution)</a:t>
            </a:r>
          </a:p>
          <a:p>
            <a:r>
              <a:rPr lang="en-US" dirty="0" smtClean="0"/>
              <a:t>In this work we focus on a CUDA framework and NVIDIA GPUs, though our contributions can be applied to other GPU computing environments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FBAF-9941-304C-ABC8-C884F29958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646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896" y="-106887"/>
            <a:ext cx="7467600" cy="859738"/>
          </a:xfrm>
          <a:effectLst/>
        </p:spPr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221" y="784515"/>
            <a:ext cx="7467600" cy="599316"/>
          </a:xfrm>
          <a:effectLst/>
        </p:spPr>
        <p:txBody>
          <a:bodyPr/>
          <a:lstStyle/>
          <a:p>
            <a:r>
              <a:rPr lang="en-US" dirty="0" smtClean="0"/>
              <a:t>CUDA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FD01FBAF-9941-304C-ABC8-C884F29958BC}" type="slidenum">
              <a:rPr lang="en-US" smtClean="0">
                <a:solidFill>
                  <a:schemeClr val="bg2"/>
                </a:solidFill>
              </a:rPr>
              <a:t>9</a:t>
            </a:fld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8860" y="89374"/>
            <a:ext cx="3563259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/*Parallel code*/</a:t>
            </a:r>
          </a:p>
          <a:p>
            <a:r>
              <a:rPr lang="en-US" sz="1200" dirty="0" smtClean="0">
                <a:solidFill>
                  <a:schemeClr val="bg2"/>
                </a:solidFill>
              </a:rPr>
              <a:t>__global__ void kernel()</a:t>
            </a:r>
          </a:p>
          <a:p>
            <a:r>
              <a:rPr lang="en-US" sz="1200" dirty="0" smtClean="0">
                <a:solidFill>
                  <a:schemeClr val="bg2"/>
                </a:solidFill>
              </a:rPr>
              <a:t>{</a:t>
            </a:r>
          </a:p>
          <a:p>
            <a:r>
              <a:rPr lang="en-US" sz="1200" dirty="0">
                <a:solidFill>
                  <a:schemeClr val="bg2"/>
                </a:solidFill>
              </a:rPr>
              <a:t>	</a:t>
            </a:r>
            <a:r>
              <a:rPr lang="en-US" sz="1200" dirty="0" smtClean="0">
                <a:solidFill>
                  <a:schemeClr val="bg2"/>
                </a:solidFill>
              </a:rPr>
              <a:t>//</a:t>
            </a:r>
            <a:r>
              <a:rPr lang="is-IS" sz="1200" dirty="0" smtClean="0">
                <a:solidFill>
                  <a:schemeClr val="bg2"/>
                </a:solidFill>
              </a:rPr>
              <a:t>…</a:t>
            </a:r>
            <a:endParaRPr lang="en-US" sz="1200" dirty="0" smtClean="0">
              <a:solidFill>
                <a:schemeClr val="bg2"/>
              </a:solidFill>
            </a:endParaRPr>
          </a:p>
          <a:p>
            <a:r>
              <a:rPr lang="en-US" sz="1200" dirty="0" smtClean="0">
                <a:solidFill>
                  <a:schemeClr val="bg2"/>
                </a:solidFill>
              </a:rPr>
              <a:t>}</a:t>
            </a:r>
          </a:p>
          <a:p>
            <a:r>
              <a:rPr lang="en-US" sz="1200" dirty="0" smtClean="0">
                <a:solidFill>
                  <a:schemeClr val="bg2"/>
                </a:solidFill>
              </a:rPr>
              <a:t>/*End Parallel code*/</a:t>
            </a:r>
            <a:endParaRPr lang="en-US" sz="1200" dirty="0">
              <a:solidFill>
                <a:schemeClr val="bg2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989674" y="4049181"/>
            <a:ext cx="4257182" cy="2319498"/>
            <a:chOff x="472286" y="2213700"/>
            <a:chExt cx="4257182" cy="2319498"/>
          </a:xfrm>
          <a:effectLst/>
        </p:grpSpPr>
        <p:sp>
          <p:nvSpPr>
            <p:cNvPr id="8" name="Rectangle 7"/>
            <p:cNvSpPr/>
            <p:nvPr/>
          </p:nvSpPr>
          <p:spPr>
            <a:xfrm>
              <a:off x="712838" y="2213700"/>
              <a:ext cx="1932115" cy="1794264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797353" y="2213700"/>
              <a:ext cx="1932115" cy="1794264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07972" y="2494261"/>
              <a:ext cx="1932115" cy="1794264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680835" y="2494261"/>
              <a:ext cx="1932115" cy="1794264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72286" y="2738934"/>
              <a:ext cx="1932115" cy="1794264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556801" y="2738934"/>
              <a:ext cx="1932115" cy="1794264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/>
                </a:solidFill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624903" y="2868107"/>
              <a:ext cx="285472" cy="603833"/>
              <a:chOff x="757360" y="1945727"/>
              <a:chExt cx="497374" cy="885480"/>
            </a:xfrm>
          </p:grpSpPr>
          <p:sp>
            <p:nvSpPr>
              <p:cNvPr id="72" name="Freeform 71"/>
              <p:cNvSpPr/>
              <p:nvPr/>
            </p:nvSpPr>
            <p:spPr>
              <a:xfrm>
                <a:off x="757360" y="1945727"/>
                <a:ext cx="497374" cy="792272"/>
              </a:xfrm>
              <a:custGeom>
                <a:avLst/>
                <a:gdLst>
                  <a:gd name="connsiteX0" fmla="*/ 34961 w 497374"/>
                  <a:gd name="connsiteY0" fmla="*/ 0 h 817108"/>
                  <a:gd name="connsiteX1" fmla="*/ 431122 w 497374"/>
                  <a:gd name="connsiteY1" fmla="*/ 81557 h 817108"/>
                  <a:gd name="connsiteX2" fmla="*/ 23309 w 497374"/>
                  <a:gd name="connsiteY2" fmla="*/ 233021 h 817108"/>
                  <a:gd name="connsiteX3" fmla="*/ 454425 w 497374"/>
                  <a:gd name="connsiteY3" fmla="*/ 267974 h 817108"/>
                  <a:gd name="connsiteX4" fmla="*/ 11658 w 497374"/>
                  <a:gd name="connsiteY4" fmla="*/ 396136 h 817108"/>
                  <a:gd name="connsiteX5" fmla="*/ 466077 w 497374"/>
                  <a:gd name="connsiteY5" fmla="*/ 431089 h 817108"/>
                  <a:gd name="connsiteX6" fmla="*/ 6 w 497374"/>
                  <a:gd name="connsiteY6" fmla="*/ 559250 h 817108"/>
                  <a:gd name="connsiteX7" fmla="*/ 477729 w 497374"/>
                  <a:gd name="connsiteY7" fmla="*/ 570902 h 817108"/>
                  <a:gd name="connsiteX8" fmla="*/ 6 w 497374"/>
                  <a:gd name="connsiteY8" fmla="*/ 722365 h 817108"/>
                  <a:gd name="connsiteX9" fmla="*/ 489381 w 497374"/>
                  <a:gd name="connsiteY9" fmla="*/ 699063 h 817108"/>
                  <a:gd name="connsiteX10" fmla="*/ 302952 w 497374"/>
                  <a:gd name="connsiteY10" fmla="*/ 803923 h 817108"/>
                  <a:gd name="connsiteX11" fmla="*/ 291300 w 497374"/>
                  <a:gd name="connsiteY11" fmla="*/ 815574 h 817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7374" h="817108">
                    <a:moveTo>
                      <a:pt x="34961" y="0"/>
                    </a:moveTo>
                    <a:cubicBezTo>
                      <a:pt x="234012" y="21360"/>
                      <a:pt x="433064" y="42720"/>
                      <a:pt x="431122" y="81557"/>
                    </a:cubicBezTo>
                    <a:cubicBezTo>
                      <a:pt x="429180" y="120394"/>
                      <a:pt x="19425" y="201952"/>
                      <a:pt x="23309" y="233021"/>
                    </a:cubicBezTo>
                    <a:cubicBezTo>
                      <a:pt x="27193" y="264090"/>
                      <a:pt x="456367" y="240788"/>
                      <a:pt x="454425" y="267974"/>
                    </a:cubicBezTo>
                    <a:cubicBezTo>
                      <a:pt x="452483" y="295160"/>
                      <a:pt x="9716" y="368950"/>
                      <a:pt x="11658" y="396136"/>
                    </a:cubicBezTo>
                    <a:cubicBezTo>
                      <a:pt x="13600" y="423322"/>
                      <a:pt x="468019" y="403903"/>
                      <a:pt x="466077" y="431089"/>
                    </a:cubicBezTo>
                    <a:cubicBezTo>
                      <a:pt x="464135" y="458275"/>
                      <a:pt x="-1936" y="535948"/>
                      <a:pt x="6" y="559250"/>
                    </a:cubicBezTo>
                    <a:cubicBezTo>
                      <a:pt x="1948" y="582552"/>
                      <a:pt x="477729" y="543716"/>
                      <a:pt x="477729" y="570902"/>
                    </a:cubicBezTo>
                    <a:cubicBezTo>
                      <a:pt x="477729" y="598088"/>
                      <a:pt x="-1936" y="701005"/>
                      <a:pt x="6" y="722365"/>
                    </a:cubicBezTo>
                    <a:cubicBezTo>
                      <a:pt x="1948" y="743725"/>
                      <a:pt x="438890" y="685470"/>
                      <a:pt x="489381" y="699063"/>
                    </a:cubicBezTo>
                    <a:cubicBezTo>
                      <a:pt x="539872" y="712656"/>
                      <a:pt x="335965" y="784505"/>
                      <a:pt x="302952" y="803923"/>
                    </a:cubicBezTo>
                    <a:cubicBezTo>
                      <a:pt x="269939" y="823341"/>
                      <a:pt x="291300" y="815574"/>
                      <a:pt x="291300" y="815574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/>
                  </a:solidFill>
                </a:endParaRPr>
              </a:p>
            </p:txBody>
          </p:sp>
          <p:cxnSp>
            <p:nvCxnSpPr>
              <p:cNvPr id="73" name="Straight Arrow Connector 72"/>
              <p:cNvCxnSpPr/>
              <p:nvPr/>
            </p:nvCxnSpPr>
            <p:spPr>
              <a:xfrm flipH="1">
                <a:off x="780664" y="2714697"/>
                <a:ext cx="314604" cy="11651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/>
            <p:cNvGrpSpPr/>
            <p:nvPr/>
          </p:nvGrpSpPr>
          <p:grpSpPr>
            <a:xfrm>
              <a:off x="971917" y="2868107"/>
              <a:ext cx="285472" cy="603833"/>
              <a:chOff x="757360" y="1945727"/>
              <a:chExt cx="497374" cy="885480"/>
            </a:xfrm>
          </p:grpSpPr>
          <p:sp>
            <p:nvSpPr>
              <p:cNvPr id="70" name="Freeform 69"/>
              <p:cNvSpPr/>
              <p:nvPr/>
            </p:nvSpPr>
            <p:spPr>
              <a:xfrm>
                <a:off x="757360" y="1945727"/>
                <a:ext cx="497374" cy="792272"/>
              </a:xfrm>
              <a:custGeom>
                <a:avLst/>
                <a:gdLst>
                  <a:gd name="connsiteX0" fmla="*/ 34961 w 497374"/>
                  <a:gd name="connsiteY0" fmla="*/ 0 h 817108"/>
                  <a:gd name="connsiteX1" fmla="*/ 431122 w 497374"/>
                  <a:gd name="connsiteY1" fmla="*/ 81557 h 817108"/>
                  <a:gd name="connsiteX2" fmla="*/ 23309 w 497374"/>
                  <a:gd name="connsiteY2" fmla="*/ 233021 h 817108"/>
                  <a:gd name="connsiteX3" fmla="*/ 454425 w 497374"/>
                  <a:gd name="connsiteY3" fmla="*/ 267974 h 817108"/>
                  <a:gd name="connsiteX4" fmla="*/ 11658 w 497374"/>
                  <a:gd name="connsiteY4" fmla="*/ 396136 h 817108"/>
                  <a:gd name="connsiteX5" fmla="*/ 466077 w 497374"/>
                  <a:gd name="connsiteY5" fmla="*/ 431089 h 817108"/>
                  <a:gd name="connsiteX6" fmla="*/ 6 w 497374"/>
                  <a:gd name="connsiteY6" fmla="*/ 559250 h 817108"/>
                  <a:gd name="connsiteX7" fmla="*/ 477729 w 497374"/>
                  <a:gd name="connsiteY7" fmla="*/ 570902 h 817108"/>
                  <a:gd name="connsiteX8" fmla="*/ 6 w 497374"/>
                  <a:gd name="connsiteY8" fmla="*/ 722365 h 817108"/>
                  <a:gd name="connsiteX9" fmla="*/ 489381 w 497374"/>
                  <a:gd name="connsiteY9" fmla="*/ 699063 h 817108"/>
                  <a:gd name="connsiteX10" fmla="*/ 302952 w 497374"/>
                  <a:gd name="connsiteY10" fmla="*/ 803923 h 817108"/>
                  <a:gd name="connsiteX11" fmla="*/ 291300 w 497374"/>
                  <a:gd name="connsiteY11" fmla="*/ 815574 h 817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7374" h="817108">
                    <a:moveTo>
                      <a:pt x="34961" y="0"/>
                    </a:moveTo>
                    <a:cubicBezTo>
                      <a:pt x="234012" y="21360"/>
                      <a:pt x="433064" y="42720"/>
                      <a:pt x="431122" y="81557"/>
                    </a:cubicBezTo>
                    <a:cubicBezTo>
                      <a:pt x="429180" y="120394"/>
                      <a:pt x="19425" y="201952"/>
                      <a:pt x="23309" y="233021"/>
                    </a:cubicBezTo>
                    <a:cubicBezTo>
                      <a:pt x="27193" y="264090"/>
                      <a:pt x="456367" y="240788"/>
                      <a:pt x="454425" y="267974"/>
                    </a:cubicBezTo>
                    <a:cubicBezTo>
                      <a:pt x="452483" y="295160"/>
                      <a:pt x="9716" y="368950"/>
                      <a:pt x="11658" y="396136"/>
                    </a:cubicBezTo>
                    <a:cubicBezTo>
                      <a:pt x="13600" y="423322"/>
                      <a:pt x="468019" y="403903"/>
                      <a:pt x="466077" y="431089"/>
                    </a:cubicBezTo>
                    <a:cubicBezTo>
                      <a:pt x="464135" y="458275"/>
                      <a:pt x="-1936" y="535948"/>
                      <a:pt x="6" y="559250"/>
                    </a:cubicBezTo>
                    <a:cubicBezTo>
                      <a:pt x="1948" y="582552"/>
                      <a:pt x="477729" y="543716"/>
                      <a:pt x="477729" y="570902"/>
                    </a:cubicBezTo>
                    <a:cubicBezTo>
                      <a:pt x="477729" y="598088"/>
                      <a:pt x="-1936" y="701005"/>
                      <a:pt x="6" y="722365"/>
                    </a:cubicBezTo>
                    <a:cubicBezTo>
                      <a:pt x="1948" y="743725"/>
                      <a:pt x="438890" y="685470"/>
                      <a:pt x="489381" y="699063"/>
                    </a:cubicBezTo>
                    <a:cubicBezTo>
                      <a:pt x="539872" y="712656"/>
                      <a:pt x="335965" y="784505"/>
                      <a:pt x="302952" y="803923"/>
                    </a:cubicBezTo>
                    <a:cubicBezTo>
                      <a:pt x="269939" y="823341"/>
                      <a:pt x="291300" y="815574"/>
                      <a:pt x="291300" y="815574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/>
                  </a:solidFill>
                </a:endParaRPr>
              </a:p>
            </p:txBody>
          </p:sp>
          <p:cxnSp>
            <p:nvCxnSpPr>
              <p:cNvPr id="71" name="Straight Arrow Connector 70"/>
              <p:cNvCxnSpPr/>
              <p:nvPr/>
            </p:nvCxnSpPr>
            <p:spPr>
              <a:xfrm flipH="1">
                <a:off x="780664" y="2714697"/>
                <a:ext cx="314604" cy="11651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/>
            <p:cNvGrpSpPr/>
            <p:nvPr/>
          </p:nvGrpSpPr>
          <p:grpSpPr>
            <a:xfrm>
              <a:off x="1318004" y="2881308"/>
              <a:ext cx="285472" cy="603833"/>
              <a:chOff x="757360" y="1945727"/>
              <a:chExt cx="497374" cy="885480"/>
            </a:xfrm>
          </p:grpSpPr>
          <p:sp>
            <p:nvSpPr>
              <p:cNvPr id="68" name="Freeform 67"/>
              <p:cNvSpPr/>
              <p:nvPr/>
            </p:nvSpPr>
            <p:spPr>
              <a:xfrm>
                <a:off x="757360" y="1945727"/>
                <a:ext cx="497374" cy="792272"/>
              </a:xfrm>
              <a:custGeom>
                <a:avLst/>
                <a:gdLst>
                  <a:gd name="connsiteX0" fmla="*/ 34961 w 497374"/>
                  <a:gd name="connsiteY0" fmla="*/ 0 h 817108"/>
                  <a:gd name="connsiteX1" fmla="*/ 431122 w 497374"/>
                  <a:gd name="connsiteY1" fmla="*/ 81557 h 817108"/>
                  <a:gd name="connsiteX2" fmla="*/ 23309 w 497374"/>
                  <a:gd name="connsiteY2" fmla="*/ 233021 h 817108"/>
                  <a:gd name="connsiteX3" fmla="*/ 454425 w 497374"/>
                  <a:gd name="connsiteY3" fmla="*/ 267974 h 817108"/>
                  <a:gd name="connsiteX4" fmla="*/ 11658 w 497374"/>
                  <a:gd name="connsiteY4" fmla="*/ 396136 h 817108"/>
                  <a:gd name="connsiteX5" fmla="*/ 466077 w 497374"/>
                  <a:gd name="connsiteY5" fmla="*/ 431089 h 817108"/>
                  <a:gd name="connsiteX6" fmla="*/ 6 w 497374"/>
                  <a:gd name="connsiteY6" fmla="*/ 559250 h 817108"/>
                  <a:gd name="connsiteX7" fmla="*/ 477729 w 497374"/>
                  <a:gd name="connsiteY7" fmla="*/ 570902 h 817108"/>
                  <a:gd name="connsiteX8" fmla="*/ 6 w 497374"/>
                  <a:gd name="connsiteY8" fmla="*/ 722365 h 817108"/>
                  <a:gd name="connsiteX9" fmla="*/ 489381 w 497374"/>
                  <a:gd name="connsiteY9" fmla="*/ 699063 h 817108"/>
                  <a:gd name="connsiteX10" fmla="*/ 302952 w 497374"/>
                  <a:gd name="connsiteY10" fmla="*/ 803923 h 817108"/>
                  <a:gd name="connsiteX11" fmla="*/ 291300 w 497374"/>
                  <a:gd name="connsiteY11" fmla="*/ 815574 h 817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7374" h="817108">
                    <a:moveTo>
                      <a:pt x="34961" y="0"/>
                    </a:moveTo>
                    <a:cubicBezTo>
                      <a:pt x="234012" y="21360"/>
                      <a:pt x="433064" y="42720"/>
                      <a:pt x="431122" y="81557"/>
                    </a:cubicBezTo>
                    <a:cubicBezTo>
                      <a:pt x="429180" y="120394"/>
                      <a:pt x="19425" y="201952"/>
                      <a:pt x="23309" y="233021"/>
                    </a:cubicBezTo>
                    <a:cubicBezTo>
                      <a:pt x="27193" y="264090"/>
                      <a:pt x="456367" y="240788"/>
                      <a:pt x="454425" y="267974"/>
                    </a:cubicBezTo>
                    <a:cubicBezTo>
                      <a:pt x="452483" y="295160"/>
                      <a:pt x="9716" y="368950"/>
                      <a:pt x="11658" y="396136"/>
                    </a:cubicBezTo>
                    <a:cubicBezTo>
                      <a:pt x="13600" y="423322"/>
                      <a:pt x="468019" y="403903"/>
                      <a:pt x="466077" y="431089"/>
                    </a:cubicBezTo>
                    <a:cubicBezTo>
                      <a:pt x="464135" y="458275"/>
                      <a:pt x="-1936" y="535948"/>
                      <a:pt x="6" y="559250"/>
                    </a:cubicBezTo>
                    <a:cubicBezTo>
                      <a:pt x="1948" y="582552"/>
                      <a:pt x="477729" y="543716"/>
                      <a:pt x="477729" y="570902"/>
                    </a:cubicBezTo>
                    <a:cubicBezTo>
                      <a:pt x="477729" y="598088"/>
                      <a:pt x="-1936" y="701005"/>
                      <a:pt x="6" y="722365"/>
                    </a:cubicBezTo>
                    <a:cubicBezTo>
                      <a:pt x="1948" y="743725"/>
                      <a:pt x="438890" y="685470"/>
                      <a:pt x="489381" y="699063"/>
                    </a:cubicBezTo>
                    <a:cubicBezTo>
                      <a:pt x="539872" y="712656"/>
                      <a:pt x="335965" y="784505"/>
                      <a:pt x="302952" y="803923"/>
                    </a:cubicBezTo>
                    <a:cubicBezTo>
                      <a:pt x="269939" y="823341"/>
                      <a:pt x="291300" y="815574"/>
                      <a:pt x="291300" y="815574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/>
                  </a:solidFill>
                </a:endParaRPr>
              </a:p>
            </p:txBody>
          </p:sp>
          <p:cxnSp>
            <p:nvCxnSpPr>
              <p:cNvPr id="69" name="Straight Arrow Connector 68"/>
              <p:cNvCxnSpPr/>
              <p:nvPr/>
            </p:nvCxnSpPr>
            <p:spPr>
              <a:xfrm flipH="1">
                <a:off x="780664" y="2714697"/>
                <a:ext cx="314604" cy="11651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/>
            <p:cNvGrpSpPr/>
            <p:nvPr/>
          </p:nvGrpSpPr>
          <p:grpSpPr>
            <a:xfrm>
              <a:off x="1648096" y="2892959"/>
              <a:ext cx="285472" cy="603833"/>
              <a:chOff x="757360" y="1945727"/>
              <a:chExt cx="497374" cy="885480"/>
            </a:xfrm>
          </p:grpSpPr>
          <p:sp>
            <p:nvSpPr>
              <p:cNvPr id="66" name="Freeform 65"/>
              <p:cNvSpPr/>
              <p:nvPr/>
            </p:nvSpPr>
            <p:spPr>
              <a:xfrm>
                <a:off x="757360" y="1945727"/>
                <a:ext cx="497374" cy="792272"/>
              </a:xfrm>
              <a:custGeom>
                <a:avLst/>
                <a:gdLst>
                  <a:gd name="connsiteX0" fmla="*/ 34961 w 497374"/>
                  <a:gd name="connsiteY0" fmla="*/ 0 h 817108"/>
                  <a:gd name="connsiteX1" fmla="*/ 431122 w 497374"/>
                  <a:gd name="connsiteY1" fmla="*/ 81557 h 817108"/>
                  <a:gd name="connsiteX2" fmla="*/ 23309 w 497374"/>
                  <a:gd name="connsiteY2" fmla="*/ 233021 h 817108"/>
                  <a:gd name="connsiteX3" fmla="*/ 454425 w 497374"/>
                  <a:gd name="connsiteY3" fmla="*/ 267974 h 817108"/>
                  <a:gd name="connsiteX4" fmla="*/ 11658 w 497374"/>
                  <a:gd name="connsiteY4" fmla="*/ 396136 h 817108"/>
                  <a:gd name="connsiteX5" fmla="*/ 466077 w 497374"/>
                  <a:gd name="connsiteY5" fmla="*/ 431089 h 817108"/>
                  <a:gd name="connsiteX6" fmla="*/ 6 w 497374"/>
                  <a:gd name="connsiteY6" fmla="*/ 559250 h 817108"/>
                  <a:gd name="connsiteX7" fmla="*/ 477729 w 497374"/>
                  <a:gd name="connsiteY7" fmla="*/ 570902 h 817108"/>
                  <a:gd name="connsiteX8" fmla="*/ 6 w 497374"/>
                  <a:gd name="connsiteY8" fmla="*/ 722365 h 817108"/>
                  <a:gd name="connsiteX9" fmla="*/ 489381 w 497374"/>
                  <a:gd name="connsiteY9" fmla="*/ 699063 h 817108"/>
                  <a:gd name="connsiteX10" fmla="*/ 302952 w 497374"/>
                  <a:gd name="connsiteY10" fmla="*/ 803923 h 817108"/>
                  <a:gd name="connsiteX11" fmla="*/ 291300 w 497374"/>
                  <a:gd name="connsiteY11" fmla="*/ 815574 h 817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7374" h="817108">
                    <a:moveTo>
                      <a:pt x="34961" y="0"/>
                    </a:moveTo>
                    <a:cubicBezTo>
                      <a:pt x="234012" y="21360"/>
                      <a:pt x="433064" y="42720"/>
                      <a:pt x="431122" y="81557"/>
                    </a:cubicBezTo>
                    <a:cubicBezTo>
                      <a:pt x="429180" y="120394"/>
                      <a:pt x="19425" y="201952"/>
                      <a:pt x="23309" y="233021"/>
                    </a:cubicBezTo>
                    <a:cubicBezTo>
                      <a:pt x="27193" y="264090"/>
                      <a:pt x="456367" y="240788"/>
                      <a:pt x="454425" y="267974"/>
                    </a:cubicBezTo>
                    <a:cubicBezTo>
                      <a:pt x="452483" y="295160"/>
                      <a:pt x="9716" y="368950"/>
                      <a:pt x="11658" y="396136"/>
                    </a:cubicBezTo>
                    <a:cubicBezTo>
                      <a:pt x="13600" y="423322"/>
                      <a:pt x="468019" y="403903"/>
                      <a:pt x="466077" y="431089"/>
                    </a:cubicBezTo>
                    <a:cubicBezTo>
                      <a:pt x="464135" y="458275"/>
                      <a:pt x="-1936" y="535948"/>
                      <a:pt x="6" y="559250"/>
                    </a:cubicBezTo>
                    <a:cubicBezTo>
                      <a:pt x="1948" y="582552"/>
                      <a:pt x="477729" y="543716"/>
                      <a:pt x="477729" y="570902"/>
                    </a:cubicBezTo>
                    <a:cubicBezTo>
                      <a:pt x="477729" y="598088"/>
                      <a:pt x="-1936" y="701005"/>
                      <a:pt x="6" y="722365"/>
                    </a:cubicBezTo>
                    <a:cubicBezTo>
                      <a:pt x="1948" y="743725"/>
                      <a:pt x="438890" y="685470"/>
                      <a:pt x="489381" y="699063"/>
                    </a:cubicBezTo>
                    <a:cubicBezTo>
                      <a:pt x="539872" y="712656"/>
                      <a:pt x="335965" y="784505"/>
                      <a:pt x="302952" y="803923"/>
                    </a:cubicBezTo>
                    <a:cubicBezTo>
                      <a:pt x="269939" y="823341"/>
                      <a:pt x="291300" y="815574"/>
                      <a:pt x="291300" y="815574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/>
                  </a:solidFill>
                </a:endParaRPr>
              </a:p>
            </p:txBody>
          </p:sp>
          <p:cxnSp>
            <p:nvCxnSpPr>
              <p:cNvPr id="67" name="Straight Arrow Connector 66"/>
              <p:cNvCxnSpPr/>
              <p:nvPr/>
            </p:nvCxnSpPr>
            <p:spPr>
              <a:xfrm flipH="1">
                <a:off x="780664" y="2714697"/>
                <a:ext cx="314604" cy="11651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/>
            <p:cNvGrpSpPr/>
            <p:nvPr/>
          </p:nvGrpSpPr>
          <p:grpSpPr>
            <a:xfrm>
              <a:off x="2010232" y="2905547"/>
              <a:ext cx="285472" cy="603833"/>
              <a:chOff x="757360" y="1945727"/>
              <a:chExt cx="497374" cy="885480"/>
            </a:xfrm>
          </p:grpSpPr>
          <p:sp>
            <p:nvSpPr>
              <p:cNvPr id="64" name="Freeform 63"/>
              <p:cNvSpPr/>
              <p:nvPr/>
            </p:nvSpPr>
            <p:spPr>
              <a:xfrm>
                <a:off x="757360" y="1945727"/>
                <a:ext cx="497374" cy="792272"/>
              </a:xfrm>
              <a:custGeom>
                <a:avLst/>
                <a:gdLst>
                  <a:gd name="connsiteX0" fmla="*/ 34961 w 497374"/>
                  <a:gd name="connsiteY0" fmla="*/ 0 h 817108"/>
                  <a:gd name="connsiteX1" fmla="*/ 431122 w 497374"/>
                  <a:gd name="connsiteY1" fmla="*/ 81557 h 817108"/>
                  <a:gd name="connsiteX2" fmla="*/ 23309 w 497374"/>
                  <a:gd name="connsiteY2" fmla="*/ 233021 h 817108"/>
                  <a:gd name="connsiteX3" fmla="*/ 454425 w 497374"/>
                  <a:gd name="connsiteY3" fmla="*/ 267974 h 817108"/>
                  <a:gd name="connsiteX4" fmla="*/ 11658 w 497374"/>
                  <a:gd name="connsiteY4" fmla="*/ 396136 h 817108"/>
                  <a:gd name="connsiteX5" fmla="*/ 466077 w 497374"/>
                  <a:gd name="connsiteY5" fmla="*/ 431089 h 817108"/>
                  <a:gd name="connsiteX6" fmla="*/ 6 w 497374"/>
                  <a:gd name="connsiteY6" fmla="*/ 559250 h 817108"/>
                  <a:gd name="connsiteX7" fmla="*/ 477729 w 497374"/>
                  <a:gd name="connsiteY7" fmla="*/ 570902 h 817108"/>
                  <a:gd name="connsiteX8" fmla="*/ 6 w 497374"/>
                  <a:gd name="connsiteY8" fmla="*/ 722365 h 817108"/>
                  <a:gd name="connsiteX9" fmla="*/ 489381 w 497374"/>
                  <a:gd name="connsiteY9" fmla="*/ 699063 h 817108"/>
                  <a:gd name="connsiteX10" fmla="*/ 302952 w 497374"/>
                  <a:gd name="connsiteY10" fmla="*/ 803923 h 817108"/>
                  <a:gd name="connsiteX11" fmla="*/ 291300 w 497374"/>
                  <a:gd name="connsiteY11" fmla="*/ 815574 h 817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7374" h="817108">
                    <a:moveTo>
                      <a:pt x="34961" y="0"/>
                    </a:moveTo>
                    <a:cubicBezTo>
                      <a:pt x="234012" y="21360"/>
                      <a:pt x="433064" y="42720"/>
                      <a:pt x="431122" y="81557"/>
                    </a:cubicBezTo>
                    <a:cubicBezTo>
                      <a:pt x="429180" y="120394"/>
                      <a:pt x="19425" y="201952"/>
                      <a:pt x="23309" y="233021"/>
                    </a:cubicBezTo>
                    <a:cubicBezTo>
                      <a:pt x="27193" y="264090"/>
                      <a:pt x="456367" y="240788"/>
                      <a:pt x="454425" y="267974"/>
                    </a:cubicBezTo>
                    <a:cubicBezTo>
                      <a:pt x="452483" y="295160"/>
                      <a:pt x="9716" y="368950"/>
                      <a:pt x="11658" y="396136"/>
                    </a:cubicBezTo>
                    <a:cubicBezTo>
                      <a:pt x="13600" y="423322"/>
                      <a:pt x="468019" y="403903"/>
                      <a:pt x="466077" y="431089"/>
                    </a:cubicBezTo>
                    <a:cubicBezTo>
                      <a:pt x="464135" y="458275"/>
                      <a:pt x="-1936" y="535948"/>
                      <a:pt x="6" y="559250"/>
                    </a:cubicBezTo>
                    <a:cubicBezTo>
                      <a:pt x="1948" y="582552"/>
                      <a:pt x="477729" y="543716"/>
                      <a:pt x="477729" y="570902"/>
                    </a:cubicBezTo>
                    <a:cubicBezTo>
                      <a:pt x="477729" y="598088"/>
                      <a:pt x="-1936" y="701005"/>
                      <a:pt x="6" y="722365"/>
                    </a:cubicBezTo>
                    <a:cubicBezTo>
                      <a:pt x="1948" y="743725"/>
                      <a:pt x="438890" y="685470"/>
                      <a:pt x="489381" y="699063"/>
                    </a:cubicBezTo>
                    <a:cubicBezTo>
                      <a:pt x="539872" y="712656"/>
                      <a:pt x="335965" y="784505"/>
                      <a:pt x="302952" y="803923"/>
                    </a:cubicBezTo>
                    <a:cubicBezTo>
                      <a:pt x="269939" y="823341"/>
                      <a:pt x="291300" y="815574"/>
                      <a:pt x="291300" y="815574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/>
                  </a:solidFill>
                </a:endParaRPr>
              </a:p>
            </p:txBody>
          </p:sp>
          <p:cxnSp>
            <p:nvCxnSpPr>
              <p:cNvPr id="65" name="Straight Arrow Connector 64"/>
              <p:cNvCxnSpPr/>
              <p:nvPr/>
            </p:nvCxnSpPr>
            <p:spPr>
              <a:xfrm flipH="1">
                <a:off x="780664" y="2714697"/>
                <a:ext cx="314604" cy="11651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/>
            <p:cNvGrpSpPr/>
            <p:nvPr/>
          </p:nvGrpSpPr>
          <p:grpSpPr>
            <a:xfrm>
              <a:off x="603586" y="3652623"/>
              <a:ext cx="285472" cy="603833"/>
              <a:chOff x="757360" y="1945727"/>
              <a:chExt cx="497374" cy="885480"/>
            </a:xfrm>
          </p:grpSpPr>
          <p:sp>
            <p:nvSpPr>
              <p:cNvPr id="62" name="Freeform 61"/>
              <p:cNvSpPr/>
              <p:nvPr/>
            </p:nvSpPr>
            <p:spPr>
              <a:xfrm>
                <a:off x="757360" y="1945727"/>
                <a:ext cx="497374" cy="792272"/>
              </a:xfrm>
              <a:custGeom>
                <a:avLst/>
                <a:gdLst>
                  <a:gd name="connsiteX0" fmla="*/ 34961 w 497374"/>
                  <a:gd name="connsiteY0" fmla="*/ 0 h 817108"/>
                  <a:gd name="connsiteX1" fmla="*/ 431122 w 497374"/>
                  <a:gd name="connsiteY1" fmla="*/ 81557 h 817108"/>
                  <a:gd name="connsiteX2" fmla="*/ 23309 w 497374"/>
                  <a:gd name="connsiteY2" fmla="*/ 233021 h 817108"/>
                  <a:gd name="connsiteX3" fmla="*/ 454425 w 497374"/>
                  <a:gd name="connsiteY3" fmla="*/ 267974 h 817108"/>
                  <a:gd name="connsiteX4" fmla="*/ 11658 w 497374"/>
                  <a:gd name="connsiteY4" fmla="*/ 396136 h 817108"/>
                  <a:gd name="connsiteX5" fmla="*/ 466077 w 497374"/>
                  <a:gd name="connsiteY5" fmla="*/ 431089 h 817108"/>
                  <a:gd name="connsiteX6" fmla="*/ 6 w 497374"/>
                  <a:gd name="connsiteY6" fmla="*/ 559250 h 817108"/>
                  <a:gd name="connsiteX7" fmla="*/ 477729 w 497374"/>
                  <a:gd name="connsiteY7" fmla="*/ 570902 h 817108"/>
                  <a:gd name="connsiteX8" fmla="*/ 6 w 497374"/>
                  <a:gd name="connsiteY8" fmla="*/ 722365 h 817108"/>
                  <a:gd name="connsiteX9" fmla="*/ 489381 w 497374"/>
                  <a:gd name="connsiteY9" fmla="*/ 699063 h 817108"/>
                  <a:gd name="connsiteX10" fmla="*/ 302952 w 497374"/>
                  <a:gd name="connsiteY10" fmla="*/ 803923 h 817108"/>
                  <a:gd name="connsiteX11" fmla="*/ 291300 w 497374"/>
                  <a:gd name="connsiteY11" fmla="*/ 815574 h 817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7374" h="817108">
                    <a:moveTo>
                      <a:pt x="34961" y="0"/>
                    </a:moveTo>
                    <a:cubicBezTo>
                      <a:pt x="234012" y="21360"/>
                      <a:pt x="433064" y="42720"/>
                      <a:pt x="431122" y="81557"/>
                    </a:cubicBezTo>
                    <a:cubicBezTo>
                      <a:pt x="429180" y="120394"/>
                      <a:pt x="19425" y="201952"/>
                      <a:pt x="23309" y="233021"/>
                    </a:cubicBezTo>
                    <a:cubicBezTo>
                      <a:pt x="27193" y="264090"/>
                      <a:pt x="456367" y="240788"/>
                      <a:pt x="454425" y="267974"/>
                    </a:cubicBezTo>
                    <a:cubicBezTo>
                      <a:pt x="452483" y="295160"/>
                      <a:pt x="9716" y="368950"/>
                      <a:pt x="11658" y="396136"/>
                    </a:cubicBezTo>
                    <a:cubicBezTo>
                      <a:pt x="13600" y="423322"/>
                      <a:pt x="468019" y="403903"/>
                      <a:pt x="466077" y="431089"/>
                    </a:cubicBezTo>
                    <a:cubicBezTo>
                      <a:pt x="464135" y="458275"/>
                      <a:pt x="-1936" y="535948"/>
                      <a:pt x="6" y="559250"/>
                    </a:cubicBezTo>
                    <a:cubicBezTo>
                      <a:pt x="1948" y="582552"/>
                      <a:pt x="477729" y="543716"/>
                      <a:pt x="477729" y="570902"/>
                    </a:cubicBezTo>
                    <a:cubicBezTo>
                      <a:pt x="477729" y="598088"/>
                      <a:pt x="-1936" y="701005"/>
                      <a:pt x="6" y="722365"/>
                    </a:cubicBezTo>
                    <a:cubicBezTo>
                      <a:pt x="1948" y="743725"/>
                      <a:pt x="438890" y="685470"/>
                      <a:pt x="489381" y="699063"/>
                    </a:cubicBezTo>
                    <a:cubicBezTo>
                      <a:pt x="539872" y="712656"/>
                      <a:pt x="335965" y="784505"/>
                      <a:pt x="302952" y="803923"/>
                    </a:cubicBezTo>
                    <a:cubicBezTo>
                      <a:pt x="269939" y="823341"/>
                      <a:pt x="291300" y="815574"/>
                      <a:pt x="291300" y="815574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/>
                  </a:solidFill>
                </a:endParaRPr>
              </a:p>
            </p:txBody>
          </p:sp>
          <p:cxnSp>
            <p:nvCxnSpPr>
              <p:cNvPr id="63" name="Straight Arrow Connector 62"/>
              <p:cNvCxnSpPr/>
              <p:nvPr/>
            </p:nvCxnSpPr>
            <p:spPr>
              <a:xfrm flipH="1">
                <a:off x="780664" y="2714697"/>
                <a:ext cx="314604" cy="11651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/>
            <p:cNvGrpSpPr/>
            <p:nvPr/>
          </p:nvGrpSpPr>
          <p:grpSpPr>
            <a:xfrm>
              <a:off x="950600" y="3652623"/>
              <a:ext cx="285472" cy="603833"/>
              <a:chOff x="757360" y="1945727"/>
              <a:chExt cx="497374" cy="885480"/>
            </a:xfrm>
          </p:grpSpPr>
          <p:sp>
            <p:nvSpPr>
              <p:cNvPr id="60" name="Freeform 59"/>
              <p:cNvSpPr/>
              <p:nvPr/>
            </p:nvSpPr>
            <p:spPr>
              <a:xfrm>
                <a:off x="757360" y="1945727"/>
                <a:ext cx="497374" cy="792272"/>
              </a:xfrm>
              <a:custGeom>
                <a:avLst/>
                <a:gdLst>
                  <a:gd name="connsiteX0" fmla="*/ 34961 w 497374"/>
                  <a:gd name="connsiteY0" fmla="*/ 0 h 817108"/>
                  <a:gd name="connsiteX1" fmla="*/ 431122 w 497374"/>
                  <a:gd name="connsiteY1" fmla="*/ 81557 h 817108"/>
                  <a:gd name="connsiteX2" fmla="*/ 23309 w 497374"/>
                  <a:gd name="connsiteY2" fmla="*/ 233021 h 817108"/>
                  <a:gd name="connsiteX3" fmla="*/ 454425 w 497374"/>
                  <a:gd name="connsiteY3" fmla="*/ 267974 h 817108"/>
                  <a:gd name="connsiteX4" fmla="*/ 11658 w 497374"/>
                  <a:gd name="connsiteY4" fmla="*/ 396136 h 817108"/>
                  <a:gd name="connsiteX5" fmla="*/ 466077 w 497374"/>
                  <a:gd name="connsiteY5" fmla="*/ 431089 h 817108"/>
                  <a:gd name="connsiteX6" fmla="*/ 6 w 497374"/>
                  <a:gd name="connsiteY6" fmla="*/ 559250 h 817108"/>
                  <a:gd name="connsiteX7" fmla="*/ 477729 w 497374"/>
                  <a:gd name="connsiteY7" fmla="*/ 570902 h 817108"/>
                  <a:gd name="connsiteX8" fmla="*/ 6 w 497374"/>
                  <a:gd name="connsiteY8" fmla="*/ 722365 h 817108"/>
                  <a:gd name="connsiteX9" fmla="*/ 489381 w 497374"/>
                  <a:gd name="connsiteY9" fmla="*/ 699063 h 817108"/>
                  <a:gd name="connsiteX10" fmla="*/ 302952 w 497374"/>
                  <a:gd name="connsiteY10" fmla="*/ 803923 h 817108"/>
                  <a:gd name="connsiteX11" fmla="*/ 291300 w 497374"/>
                  <a:gd name="connsiteY11" fmla="*/ 815574 h 817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7374" h="817108">
                    <a:moveTo>
                      <a:pt x="34961" y="0"/>
                    </a:moveTo>
                    <a:cubicBezTo>
                      <a:pt x="234012" y="21360"/>
                      <a:pt x="433064" y="42720"/>
                      <a:pt x="431122" y="81557"/>
                    </a:cubicBezTo>
                    <a:cubicBezTo>
                      <a:pt x="429180" y="120394"/>
                      <a:pt x="19425" y="201952"/>
                      <a:pt x="23309" y="233021"/>
                    </a:cubicBezTo>
                    <a:cubicBezTo>
                      <a:pt x="27193" y="264090"/>
                      <a:pt x="456367" y="240788"/>
                      <a:pt x="454425" y="267974"/>
                    </a:cubicBezTo>
                    <a:cubicBezTo>
                      <a:pt x="452483" y="295160"/>
                      <a:pt x="9716" y="368950"/>
                      <a:pt x="11658" y="396136"/>
                    </a:cubicBezTo>
                    <a:cubicBezTo>
                      <a:pt x="13600" y="423322"/>
                      <a:pt x="468019" y="403903"/>
                      <a:pt x="466077" y="431089"/>
                    </a:cubicBezTo>
                    <a:cubicBezTo>
                      <a:pt x="464135" y="458275"/>
                      <a:pt x="-1936" y="535948"/>
                      <a:pt x="6" y="559250"/>
                    </a:cubicBezTo>
                    <a:cubicBezTo>
                      <a:pt x="1948" y="582552"/>
                      <a:pt x="477729" y="543716"/>
                      <a:pt x="477729" y="570902"/>
                    </a:cubicBezTo>
                    <a:cubicBezTo>
                      <a:pt x="477729" y="598088"/>
                      <a:pt x="-1936" y="701005"/>
                      <a:pt x="6" y="722365"/>
                    </a:cubicBezTo>
                    <a:cubicBezTo>
                      <a:pt x="1948" y="743725"/>
                      <a:pt x="438890" y="685470"/>
                      <a:pt x="489381" y="699063"/>
                    </a:cubicBezTo>
                    <a:cubicBezTo>
                      <a:pt x="539872" y="712656"/>
                      <a:pt x="335965" y="784505"/>
                      <a:pt x="302952" y="803923"/>
                    </a:cubicBezTo>
                    <a:cubicBezTo>
                      <a:pt x="269939" y="823341"/>
                      <a:pt x="291300" y="815574"/>
                      <a:pt x="291300" y="815574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/>
                  </a:solidFill>
                </a:endParaRPr>
              </a:p>
            </p:txBody>
          </p:sp>
          <p:cxnSp>
            <p:nvCxnSpPr>
              <p:cNvPr id="61" name="Straight Arrow Connector 60"/>
              <p:cNvCxnSpPr/>
              <p:nvPr/>
            </p:nvCxnSpPr>
            <p:spPr>
              <a:xfrm flipH="1">
                <a:off x="780664" y="2714697"/>
                <a:ext cx="314604" cy="11651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/>
            <p:cNvGrpSpPr/>
            <p:nvPr/>
          </p:nvGrpSpPr>
          <p:grpSpPr>
            <a:xfrm>
              <a:off x="1296687" y="3665824"/>
              <a:ext cx="285472" cy="603833"/>
              <a:chOff x="757360" y="1945727"/>
              <a:chExt cx="497374" cy="885480"/>
            </a:xfrm>
          </p:grpSpPr>
          <p:sp>
            <p:nvSpPr>
              <p:cNvPr id="58" name="Freeform 57"/>
              <p:cNvSpPr/>
              <p:nvPr/>
            </p:nvSpPr>
            <p:spPr>
              <a:xfrm>
                <a:off x="757360" y="1945727"/>
                <a:ext cx="497374" cy="792272"/>
              </a:xfrm>
              <a:custGeom>
                <a:avLst/>
                <a:gdLst>
                  <a:gd name="connsiteX0" fmla="*/ 34961 w 497374"/>
                  <a:gd name="connsiteY0" fmla="*/ 0 h 817108"/>
                  <a:gd name="connsiteX1" fmla="*/ 431122 w 497374"/>
                  <a:gd name="connsiteY1" fmla="*/ 81557 h 817108"/>
                  <a:gd name="connsiteX2" fmla="*/ 23309 w 497374"/>
                  <a:gd name="connsiteY2" fmla="*/ 233021 h 817108"/>
                  <a:gd name="connsiteX3" fmla="*/ 454425 w 497374"/>
                  <a:gd name="connsiteY3" fmla="*/ 267974 h 817108"/>
                  <a:gd name="connsiteX4" fmla="*/ 11658 w 497374"/>
                  <a:gd name="connsiteY4" fmla="*/ 396136 h 817108"/>
                  <a:gd name="connsiteX5" fmla="*/ 466077 w 497374"/>
                  <a:gd name="connsiteY5" fmla="*/ 431089 h 817108"/>
                  <a:gd name="connsiteX6" fmla="*/ 6 w 497374"/>
                  <a:gd name="connsiteY6" fmla="*/ 559250 h 817108"/>
                  <a:gd name="connsiteX7" fmla="*/ 477729 w 497374"/>
                  <a:gd name="connsiteY7" fmla="*/ 570902 h 817108"/>
                  <a:gd name="connsiteX8" fmla="*/ 6 w 497374"/>
                  <a:gd name="connsiteY8" fmla="*/ 722365 h 817108"/>
                  <a:gd name="connsiteX9" fmla="*/ 489381 w 497374"/>
                  <a:gd name="connsiteY9" fmla="*/ 699063 h 817108"/>
                  <a:gd name="connsiteX10" fmla="*/ 302952 w 497374"/>
                  <a:gd name="connsiteY10" fmla="*/ 803923 h 817108"/>
                  <a:gd name="connsiteX11" fmla="*/ 291300 w 497374"/>
                  <a:gd name="connsiteY11" fmla="*/ 815574 h 817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7374" h="817108">
                    <a:moveTo>
                      <a:pt x="34961" y="0"/>
                    </a:moveTo>
                    <a:cubicBezTo>
                      <a:pt x="234012" y="21360"/>
                      <a:pt x="433064" y="42720"/>
                      <a:pt x="431122" y="81557"/>
                    </a:cubicBezTo>
                    <a:cubicBezTo>
                      <a:pt x="429180" y="120394"/>
                      <a:pt x="19425" y="201952"/>
                      <a:pt x="23309" y="233021"/>
                    </a:cubicBezTo>
                    <a:cubicBezTo>
                      <a:pt x="27193" y="264090"/>
                      <a:pt x="456367" y="240788"/>
                      <a:pt x="454425" y="267974"/>
                    </a:cubicBezTo>
                    <a:cubicBezTo>
                      <a:pt x="452483" y="295160"/>
                      <a:pt x="9716" y="368950"/>
                      <a:pt x="11658" y="396136"/>
                    </a:cubicBezTo>
                    <a:cubicBezTo>
                      <a:pt x="13600" y="423322"/>
                      <a:pt x="468019" y="403903"/>
                      <a:pt x="466077" y="431089"/>
                    </a:cubicBezTo>
                    <a:cubicBezTo>
                      <a:pt x="464135" y="458275"/>
                      <a:pt x="-1936" y="535948"/>
                      <a:pt x="6" y="559250"/>
                    </a:cubicBezTo>
                    <a:cubicBezTo>
                      <a:pt x="1948" y="582552"/>
                      <a:pt x="477729" y="543716"/>
                      <a:pt x="477729" y="570902"/>
                    </a:cubicBezTo>
                    <a:cubicBezTo>
                      <a:pt x="477729" y="598088"/>
                      <a:pt x="-1936" y="701005"/>
                      <a:pt x="6" y="722365"/>
                    </a:cubicBezTo>
                    <a:cubicBezTo>
                      <a:pt x="1948" y="743725"/>
                      <a:pt x="438890" y="685470"/>
                      <a:pt x="489381" y="699063"/>
                    </a:cubicBezTo>
                    <a:cubicBezTo>
                      <a:pt x="539872" y="712656"/>
                      <a:pt x="335965" y="784505"/>
                      <a:pt x="302952" y="803923"/>
                    </a:cubicBezTo>
                    <a:cubicBezTo>
                      <a:pt x="269939" y="823341"/>
                      <a:pt x="291300" y="815574"/>
                      <a:pt x="291300" y="815574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/>
                  </a:solidFill>
                </a:endParaRPr>
              </a:p>
            </p:txBody>
          </p:sp>
          <p:cxnSp>
            <p:nvCxnSpPr>
              <p:cNvPr id="59" name="Straight Arrow Connector 58"/>
              <p:cNvCxnSpPr/>
              <p:nvPr/>
            </p:nvCxnSpPr>
            <p:spPr>
              <a:xfrm flipH="1">
                <a:off x="780664" y="2714697"/>
                <a:ext cx="314604" cy="11651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/>
            <p:cNvGrpSpPr/>
            <p:nvPr/>
          </p:nvGrpSpPr>
          <p:grpSpPr>
            <a:xfrm>
              <a:off x="1626779" y="3677475"/>
              <a:ext cx="285472" cy="603833"/>
              <a:chOff x="757360" y="1945727"/>
              <a:chExt cx="497374" cy="885480"/>
            </a:xfrm>
          </p:grpSpPr>
          <p:sp>
            <p:nvSpPr>
              <p:cNvPr id="56" name="Freeform 55"/>
              <p:cNvSpPr/>
              <p:nvPr/>
            </p:nvSpPr>
            <p:spPr>
              <a:xfrm>
                <a:off x="757360" y="1945727"/>
                <a:ext cx="497374" cy="792272"/>
              </a:xfrm>
              <a:custGeom>
                <a:avLst/>
                <a:gdLst>
                  <a:gd name="connsiteX0" fmla="*/ 34961 w 497374"/>
                  <a:gd name="connsiteY0" fmla="*/ 0 h 817108"/>
                  <a:gd name="connsiteX1" fmla="*/ 431122 w 497374"/>
                  <a:gd name="connsiteY1" fmla="*/ 81557 h 817108"/>
                  <a:gd name="connsiteX2" fmla="*/ 23309 w 497374"/>
                  <a:gd name="connsiteY2" fmla="*/ 233021 h 817108"/>
                  <a:gd name="connsiteX3" fmla="*/ 454425 w 497374"/>
                  <a:gd name="connsiteY3" fmla="*/ 267974 h 817108"/>
                  <a:gd name="connsiteX4" fmla="*/ 11658 w 497374"/>
                  <a:gd name="connsiteY4" fmla="*/ 396136 h 817108"/>
                  <a:gd name="connsiteX5" fmla="*/ 466077 w 497374"/>
                  <a:gd name="connsiteY5" fmla="*/ 431089 h 817108"/>
                  <a:gd name="connsiteX6" fmla="*/ 6 w 497374"/>
                  <a:gd name="connsiteY6" fmla="*/ 559250 h 817108"/>
                  <a:gd name="connsiteX7" fmla="*/ 477729 w 497374"/>
                  <a:gd name="connsiteY7" fmla="*/ 570902 h 817108"/>
                  <a:gd name="connsiteX8" fmla="*/ 6 w 497374"/>
                  <a:gd name="connsiteY8" fmla="*/ 722365 h 817108"/>
                  <a:gd name="connsiteX9" fmla="*/ 489381 w 497374"/>
                  <a:gd name="connsiteY9" fmla="*/ 699063 h 817108"/>
                  <a:gd name="connsiteX10" fmla="*/ 302952 w 497374"/>
                  <a:gd name="connsiteY10" fmla="*/ 803923 h 817108"/>
                  <a:gd name="connsiteX11" fmla="*/ 291300 w 497374"/>
                  <a:gd name="connsiteY11" fmla="*/ 815574 h 817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7374" h="817108">
                    <a:moveTo>
                      <a:pt x="34961" y="0"/>
                    </a:moveTo>
                    <a:cubicBezTo>
                      <a:pt x="234012" y="21360"/>
                      <a:pt x="433064" y="42720"/>
                      <a:pt x="431122" y="81557"/>
                    </a:cubicBezTo>
                    <a:cubicBezTo>
                      <a:pt x="429180" y="120394"/>
                      <a:pt x="19425" y="201952"/>
                      <a:pt x="23309" y="233021"/>
                    </a:cubicBezTo>
                    <a:cubicBezTo>
                      <a:pt x="27193" y="264090"/>
                      <a:pt x="456367" y="240788"/>
                      <a:pt x="454425" y="267974"/>
                    </a:cubicBezTo>
                    <a:cubicBezTo>
                      <a:pt x="452483" y="295160"/>
                      <a:pt x="9716" y="368950"/>
                      <a:pt x="11658" y="396136"/>
                    </a:cubicBezTo>
                    <a:cubicBezTo>
                      <a:pt x="13600" y="423322"/>
                      <a:pt x="468019" y="403903"/>
                      <a:pt x="466077" y="431089"/>
                    </a:cubicBezTo>
                    <a:cubicBezTo>
                      <a:pt x="464135" y="458275"/>
                      <a:pt x="-1936" y="535948"/>
                      <a:pt x="6" y="559250"/>
                    </a:cubicBezTo>
                    <a:cubicBezTo>
                      <a:pt x="1948" y="582552"/>
                      <a:pt x="477729" y="543716"/>
                      <a:pt x="477729" y="570902"/>
                    </a:cubicBezTo>
                    <a:cubicBezTo>
                      <a:pt x="477729" y="598088"/>
                      <a:pt x="-1936" y="701005"/>
                      <a:pt x="6" y="722365"/>
                    </a:cubicBezTo>
                    <a:cubicBezTo>
                      <a:pt x="1948" y="743725"/>
                      <a:pt x="438890" y="685470"/>
                      <a:pt x="489381" y="699063"/>
                    </a:cubicBezTo>
                    <a:cubicBezTo>
                      <a:pt x="539872" y="712656"/>
                      <a:pt x="335965" y="784505"/>
                      <a:pt x="302952" y="803923"/>
                    </a:cubicBezTo>
                    <a:cubicBezTo>
                      <a:pt x="269939" y="823341"/>
                      <a:pt x="291300" y="815574"/>
                      <a:pt x="291300" y="815574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/>
                  </a:solidFill>
                </a:endParaRPr>
              </a:p>
            </p:txBody>
          </p:sp>
          <p:cxnSp>
            <p:nvCxnSpPr>
              <p:cNvPr id="57" name="Straight Arrow Connector 56"/>
              <p:cNvCxnSpPr/>
              <p:nvPr/>
            </p:nvCxnSpPr>
            <p:spPr>
              <a:xfrm flipH="1">
                <a:off x="780664" y="2714697"/>
                <a:ext cx="314604" cy="11651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/>
            <p:cNvGrpSpPr/>
            <p:nvPr/>
          </p:nvGrpSpPr>
          <p:grpSpPr>
            <a:xfrm>
              <a:off x="1988915" y="3690063"/>
              <a:ext cx="285472" cy="603833"/>
              <a:chOff x="757360" y="1945727"/>
              <a:chExt cx="497374" cy="885480"/>
            </a:xfrm>
          </p:grpSpPr>
          <p:sp>
            <p:nvSpPr>
              <p:cNvPr id="54" name="Freeform 53"/>
              <p:cNvSpPr/>
              <p:nvPr/>
            </p:nvSpPr>
            <p:spPr>
              <a:xfrm>
                <a:off x="757360" y="1945727"/>
                <a:ext cx="497374" cy="792272"/>
              </a:xfrm>
              <a:custGeom>
                <a:avLst/>
                <a:gdLst>
                  <a:gd name="connsiteX0" fmla="*/ 34961 w 497374"/>
                  <a:gd name="connsiteY0" fmla="*/ 0 h 817108"/>
                  <a:gd name="connsiteX1" fmla="*/ 431122 w 497374"/>
                  <a:gd name="connsiteY1" fmla="*/ 81557 h 817108"/>
                  <a:gd name="connsiteX2" fmla="*/ 23309 w 497374"/>
                  <a:gd name="connsiteY2" fmla="*/ 233021 h 817108"/>
                  <a:gd name="connsiteX3" fmla="*/ 454425 w 497374"/>
                  <a:gd name="connsiteY3" fmla="*/ 267974 h 817108"/>
                  <a:gd name="connsiteX4" fmla="*/ 11658 w 497374"/>
                  <a:gd name="connsiteY4" fmla="*/ 396136 h 817108"/>
                  <a:gd name="connsiteX5" fmla="*/ 466077 w 497374"/>
                  <a:gd name="connsiteY5" fmla="*/ 431089 h 817108"/>
                  <a:gd name="connsiteX6" fmla="*/ 6 w 497374"/>
                  <a:gd name="connsiteY6" fmla="*/ 559250 h 817108"/>
                  <a:gd name="connsiteX7" fmla="*/ 477729 w 497374"/>
                  <a:gd name="connsiteY7" fmla="*/ 570902 h 817108"/>
                  <a:gd name="connsiteX8" fmla="*/ 6 w 497374"/>
                  <a:gd name="connsiteY8" fmla="*/ 722365 h 817108"/>
                  <a:gd name="connsiteX9" fmla="*/ 489381 w 497374"/>
                  <a:gd name="connsiteY9" fmla="*/ 699063 h 817108"/>
                  <a:gd name="connsiteX10" fmla="*/ 302952 w 497374"/>
                  <a:gd name="connsiteY10" fmla="*/ 803923 h 817108"/>
                  <a:gd name="connsiteX11" fmla="*/ 291300 w 497374"/>
                  <a:gd name="connsiteY11" fmla="*/ 815574 h 817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7374" h="817108">
                    <a:moveTo>
                      <a:pt x="34961" y="0"/>
                    </a:moveTo>
                    <a:cubicBezTo>
                      <a:pt x="234012" y="21360"/>
                      <a:pt x="433064" y="42720"/>
                      <a:pt x="431122" y="81557"/>
                    </a:cubicBezTo>
                    <a:cubicBezTo>
                      <a:pt x="429180" y="120394"/>
                      <a:pt x="19425" y="201952"/>
                      <a:pt x="23309" y="233021"/>
                    </a:cubicBezTo>
                    <a:cubicBezTo>
                      <a:pt x="27193" y="264090"/>
                      <a:pt x="456367" y="240788"/>
                      <a:pt x="454425" y="267974"/>
                    </a:cubicBezTo>
                    <a:cubicBezTo>
                      <a:pt x="452483" y="295160"/>
                      <a:pt x="9716" y="368950"/>
                      <a:pt x="11658" y="396136"/>
                    </a:cubicBezTo>
                    <a:cubicBezTo>
                      <a:pt x="13600" y="423322"/>
                      <a:pt x="468019" y="403903"/>
                      <a:pt x="466077" y="431089"/>
                    </a:cubicBezTo>
                    <a:cubicBezTo>
                      <a:pt x="464135" y="458275"/>
                      <a:pt x="-1936" y="535948"/>
                      <a:pt x="6" y="559250"/>
                    </a:cubicBezTo>
                    <a:cubicBezTo>
                      <a:pt x="1948" y="582552"/>
                      <a:pt x="477729" y="543716"/>
                      <a:pt x="477729" y="570902"/>
                    </a:cubicBezTo>
                    <a:cubicBezTo>
                      <a:pt x="477729" y="598088"/>
                      <a:pt x="-1936" y="701005"/>
                      <a:pt x="6" y="722365"/>
                    </a:cubicBezTo>
                    <a:cubicBezTo>
                      <a:pt x="1948" y="743725"/>
                      <a:pt x="438890" y="685470"/>
                      <a:pt x="489381" y="699063"/>
                    </a:cubicBezTo>
                    <a:cubicBezTo>
                      <a:pt x="539872" y="712656"/>
                      <a:pt x="335965" y="784505"/>
                      <a:pt x="302952" y="803923"/>
                    </a:cubicBezTo>
                    <a:cubicBezTo>
                      <a:pt x="269939" y="823341"/>
                      <a:pt x="291300" y="815574"/>
                      <a:pt x="291300" y="815574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/>
                  </a:solidFill>
                </a:endParaRPr>
              </a:p>
            </p:txBody>
          </p:sp>
          <p:cxnSp>
            <p:nvCxnSpPr>
              <p:cNvPr id="55" name="Straight Arrow Connector 54"/>
              <p:cNvCxnSpPr/>
              <p:nvPr/>
            </p:nvCxnSpPr>
            <p:spPr>
              <a:xfrm flipH="1">
                <a:off x="780664" y="2714697"/>
                <a:ext cx="314604" cy="11651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/>
            <p:cNvGrpSpPr/>
            <p:nvPr/>
          </p:nvGrpSpPr>
          <p:grpSpPr>
            <a:xfrm>
              <a:off x="2676102" y="2880695"/>
              <a:ext cx="285472" cy="603833"/>
              <a:chOff x="757360" y="1945727"/>
              <a:chExt cx="497374" cy="885480"/>
            </a:xfrm>
          </p:grpSpPr>
          <p:sp>
            <p:nvSpPr>
              <p:cNvPr id="52" name="Freeform 51"/>
              <p:cNvSpPr/>
              <p:nvPr/>
            </p:nvSpPr>
            <p:spPr>
              <a:xfrm>
                <a:off x="757360" y="1945727"/>
                <a:ext cx="497374" cy="792272"/>
              </a:xfrm>
              <a:custGeom>
                <a:avLst/>
                <a:gdLst>
                  <a:gd name="connsiteX0" fmla="*/ 34961 w 497374"/>
                  <a:gd name="connsiteY0" fmla="*/ 0 h 817108"/>
                  <a:gd name="connsiteX1" fmla="*/ 431122 w 497374"/>
                  <a:gd name="connsiteY1" fmla="*/ 81557 h 817108"/>
                  <a:gd name="connsiteX2" fmla="*/ 23309 w 497374"/>
                  <a:gd name="connsiteY2" fmla="*/ 233021 h 817108"/>
                  <a:gd name="connsiteX3" fmla="*/ 454425 w 497374"/>
                  <a:gd name="connsiteY3" fmla="*/ 267974 h 817108"/>
                  <a:gd name="connsiteX4" fmla="*/ 11658 w 497374"/>
                  <a:gd name="connsiteY4" fmla="*/ 396136 h 817108"/>
                  <a:gd name="connsiteX5" fmla="*/ 466077 w 497374"/>
                  <a:gd name="connsiteY5" fmla="*/ 431089 h 817108"/>
                  <a:gd name="connsiteX6" fmla="*/ 6 w 497374"/>
                  <a:gd name="connsiteY6" fmla="*/ 559250 h 817108"/>
                  <a:gd name="connsiteX7" fmla="*/ 477729 w 497374"/>
                  <a:gd name="connsiteY7" fmla="*/ 570902 h 817108"/>
                  <a:gd name="connsiteX8" fmla="*/ 6 w 497374"/>
                  <a:gd name="connsiteY8" fmla="*/ 722365 h 817108"/>
                  <a:gd name="connsiteX9" fmla="*/ 489381 w 497374"/>
                  <a:gd name="connsiteY9" fmla="*/ 699063 h 817108"/>
                  <a:gd name="connsiteX10" fmla="*/ 302952 w 497374"/>
                  <a:gd name="connsiteY10" fmla="*/ 803923 h 817108"/>
                  <a:gd name="connsiteX11" fmla="*/ 291300 w 497374"/>
                  <a:gd name="connsiteY11" fmla="*/ 815574 h 817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7374" h="817108">
                    <a:moveTo>
                      <a:pt x="34961" y="0"/>
                    </a:moveTo>
                    <a:cubicBezTo>
                      <a:pt x="234012" y="21360"/>
                      <a:pt x="433064" y="42720"/>
                      <a:pt x="431122" y="81557"/>
                    </a:cubicBezTo>
                    <a:cubicBezTo>
                      <a:pt x="429180" y="120394"/>
                      <a:pt x="19425" y="201952"/>
                      <a:pt x="23309" y="233021"/>
                    </a:cubicBezTo>
                    <a:cubicBezTo>
                      <a:pt x="27193" y="264090"/>
                      <a:pt x="456367" y="240788"/>
                      <a:pt x="454425" y="267974"/>
                    </a:cubicBezTo>
                    <a:cubicBezTo>
                      <a:pt x="452483" y="295160"/>
                      <a:pt x="9716" y="368950"/>
                      <a:pt x="11658" y="396136"/>
                    </a:cubicBezTo>
                    <a:cubicBezTo>
                      <a:pt x="13600" y="423322"/>
                      <a:pt x="468019" y="403903"/>
                      <a:pt x="466077" y="431089"/>
                    </a:cubicBezTo>
                    <a:cubicBezTo>
                      <a:pt x="464135" y="458275"/>
                      <a:pt x="-1936" y="535948"/>
                      <a:pt x="6" y="559250"/>
                    </a:cubicBezTo>
                    <a:cubicBezTo>
                      <a:pt x="1948" y="582552"/>
                      <a:pt x="477729" y="543716"/>
                      <a:pt x="477729" y="570902"/>
                    </a:cubicBezTo>
                    <a:cubicBezTo>
                      <a:pt x="477729" y="598088"/>
                      <a:pt x="-1936" y="701005"/>
                      <a:pt x="6" y="722365"/>
                    </a:cubicBezTo>
                    <a:cubicBezTo>
                      <a:pt x="1948" y="743725"/>
                      <a:pt x="438890" y="685470"/>
                      <a:pt x="489381" y="699063"/>
                    </a:cubicBezTo>
                    <a:cubicBezTo>
                      <a:pt x="539872" y="712656"/>
                      <a:pt x="335965" y="784505"/>
                      <a:pt x="302952" y="803923"/>
                    </a:cubicBezTo>
                    <a:cubicBezTo>
                      <a:pt x="269939" y="823341"/>
                      <a:pt x="291300" y="815574"/>
                      <a:pt x="291300" y="815574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/>
                  </a:solidFill>
                </a:endParaRPr>
              </a:p>
            </p:txBody>
          </p:sp>
          <p:cxnSp>
            <p:nvCxnSpPr>
              <p:cNvPr id="53" name="Straight Arrow Connector 52"/>
              <p:cNvCxnSpPr/>
              <p:nvPr/>
            </p:nvCxnSpPr>
            <p:spPr>
              <a:xfrm flipH="1">
                <a:off x="780664" y="2714697"/>
                <a:ext cx="314604" cy="11651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/>
            <p:cNvGrpSpPr/>
            <p:nvPr/>
          </p:nvGrpSpPr>
          <p:grpSpPr>
            <a:xfrm>
              <a:off x="3023116" y="2880695"/>
              <a:ext cx="285472" cy="603833"/>
              <a:chOff x="757360" y="1945727"/>
              <a:chExt cx="497374" cy="885480"/>
            </a:xfrm>
          </p:grpSpPr>
          <p:sp>
            <p:nvSpPr>
              <p:cNvPr id="50" name="Freeform 49"/>
              <p:cNvSpPr/>
              <p:nvPr/>
            </p:nvSpPr>
            <p:spPr>
              <a:xfrm>
                <a:off x="757360" y="1945727"/>
                <a:ext cx="497374" cy="792272"/>
              </a:xfrm>
              <a:custGeom>
                <a:avLst/>
                <a:gdLst>
                  <a:gd name="connsiteX0" fmla="*/ 34961 w 497374"/>
                  <a:gd name="connsiteY0" fmla="*/ 0 h 817108"/>
                  <a:gd name="connsiteX1" fmla="*/ 431122 w 497374"/>
                  <a:gd name="connsiteY1" fmla="*/ 81557 h 817108"/>
                  <a:gd name="connsiteX2" fmla="*/ 23309 w 497374"/>
                  <a:gd name="connsiteY2" fmla="*/ 233021 h 817108"/>
                  <a:gd name="connsiteX3" fmla="*/ 454425 w 497374"/>
                  <a:gd name="connsiteY3" fmla="*/ 267974 h 817108"/>
                  <a:gd name="connsiteX4" fmla="*/ 11658 w 497374"/>
                  <a:gd name="connsiteY4" fmla="*/ 396136 h 817108"/>
                  <a:gd name="connsiteX5" fmla="*/ 466077 w 497374"/>
                  <a:gd name="connsiteY5" fmla="*/ 431089 h 817108"/>
                  <a:gd name="connsiteX6" fmla="*/ 6 w 497374"/>
                  <a:gd name="connsiteY6" fmla="*/ 559250 h 817108"/>
                  <a:gd name="connsiteX7" fmla="*/ 477729 w 497374"/>
                  <a:gd name="connsiteY7" fmla="*/ 570902 h 817108"/>
                  <a:gd name="connsiteX8" fmla="*/ 6 w 497374"/>
                  <a:gd name="connsiteY8" fmla="*/ 722365 h 817108"/>
                  <a:gd name="connsiteX9" fmla="*/ 489381 w 497374"/>
                  <a:gd name="connsiteY9" fmla="*/ 699063 h 817108"/>
                  <a:gd name="connsiteX10" fmla="*/ 302952 w 497374"/>
                  <a:gd name="connsiteY10" fmla="*/ 803923 h 817108"/>
                  <a:gd name="connsiteX11" fmla="*/ 291300 w 497374"/>
                  <a:gd name="connsiteY11" fmla="*/ 815574 h 817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7374" h="817108">
                    <a:moveTo>
                      <a:pt x="34961" y="0"/>
                    </a:moveTo>
                    <a:cubicBezTo>
                      <a:pt x="234012" y="21360"/>
                      <a:pt x="433064" y="42720"/>
                      <a:pt x="431122" y="81557"/>
                    </a:cubicBezTo>
                    <a:cubicBezTo>
                      <a:pt x="429180" y="120394"/>
                      <a:pt x="19425" y="201952"/>
                      <a:pt x="23309" y="233021"/>
                    </a:cubicBezTo>
                    <a:cubicBezTo>
                      <a:pt x="27193" y="264090"/>
                      <a:pt x="456367" y="240788"/>
                      <a:pt x="454425" y="267974"/>
                    </a:cubicBezTo>
                    <a:cubicBezTo>
                      <a:pt x="452483" y="295160"/>
                      <a:pt x="9716" y="368950"/>
                      <a:pt x="11658" y="396136"/>
                    </a:cubicBezTo>
                    <a:cubicBezTo>
                      <a:pt x="13600" y="423322"/>
                      <a:pt x="468019" y="403903"/>
                      <a:pt x="466077" y="431089"/>
                    </a:cubicBezTo>
                    <a:cubicBezTo>
                      <a:pt x="464135" y="458275"/>
                      <a:pt x="-1936" y="535948"/>
                      <a:pt x="6" y="559250"/>
                    </a:cubicBezTo>
                    <a:cubicBezTo>
                      <a:pt x="1948" y="582552"/>
                      <a:pt x="477729" y="543716"/>
                      <a:pt x="477729" y="570902"/>
                    </a:cubicBezTo>
                    <a:cubicBezTo>
                      <a:pt x="477729" y="598088"/>
                      <a:pt x="-1936" y="701005"/>
                      <a:pt x="6" y="722365"/>
                    </a:cubicBezTo>
                    <a:cubicBezTo>
                      <a:pt x="1948" y="743725"/>
                      <a:pt x="438890" y="685470"/>
                      <a:pt x="489381" y="699063"/>
                    </a:cubicBezTo>
                    <a:cubicBezTo>
                      <a:pt x="539872" y="712656"/>
                      <a:pt x="335965" y="784505"/>
                      <a:pt x="302952" y="803923"/>
                    </a:cubicBezTo>
                    <a:cubicBezTo>
                      <a:pt x="269939" y="823341"/>
                      <a:pt x="291300" y="815574"/>
                      <a:pt x="291300" y="815574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/>
                  </a:solidFill>
                </a:endParaRPr>
              </a:p>
            </p:txBody>
          </p:sp>
          <p:cxnSp>
            <p:nvCxnSpPr>
              <p:cNvPr id="51" name="Straight Arrow Connector 50"/>
              <p:cNvCxnSpPr/>
              <p:nvPr/>
            </p:nvCxnSpPr>
            <p:spPr>
              <a:xfrm flipH="1">
                <a:off x="780664" y="2714697"/>
                <a:ext cx="314604" cy="11651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>
            <a:xfrm>
              <a:off x="3369203" y="2893896"/>
              <a:ext cx="285472" cy="603833"/>
              <a:chOff x="757360" y="1945727"/>
              <a:chExt cx="497374" cy="885480"/>
            </a:xfrm>
          </p:grpSpPr>
          <p:sp>
            <p:nvSpPr>
              <p:cNvPr id="48" name="Freeform 47"/>
              <p:cNvSpPr/>
              <p:nvPr/>
            </p:nvSpPr>
            <p:spPr>
              <a:xfrm>
                <a:off x="757360" y="1945727"/>
                <a:ext cx="497374" cy="792272"/>
              </a:xfrm>
              <a:custGeom>
                <a:avLst/>
                <a:gdLst>
                  <a:gd name="connsiteX0" fmla="*/ 34961 w 497374"/>
                  <a:gd name="connsiteY0" fmla="*/ 0 h 817108"/>
                  <a:gd name="connsiteX1" fmla="*/ 431122 w 497374"/>
                  <a:gd name="connsiteY1" fmla="*/ 81557 h 817108"/>
                  <a:gd name="connsiteX2" fmla="*/ 23309 w 497374"/>
                  <a:gd name="connsiteY2" fmla="*/ 233021 h 817108"/>
                  <a:gd name="connsiteX3" fmla="*/ 454425 w 497374"/>
                  <a:gd name="connsiteY3" fmla="*/ 267974 h 817108"/>
                  <a:gd name="connsiteX4" fmla="*/ 11658 w 497374"/>
                  <a:gd name="connsiteY4" fmla="*/ 396136 h 817108"/>
                  <a:gd name="connsiteX5" fmla="*/ 466077 w 497374"/>
                  <a:gd name="connsiteY5" fmla="*/ 431089 h 817108"/>
                  <a:gd name="connsiteX6" fmla="*/ 6 w 497374"/>
                  <a:gd name="connsiteY6" fmla="*/ 559250 h 817108"/>
                  <a:gd name="connsiteX7" fmla="*/ 477729 w 497374"/>
                  <a:gd name="connsiteY7" fmla="*/ 570902 h 817108"/>
                  <a:gd name="connsiteX8" fmla="*/ 6 w 497374"/>
                  <a:gd name="connsiteY8" fmla="*/ 722365 h 817108"/>
                  <a:gd name="connsiteX9" fmla="*/ 489381 w 497374"/>
                  <a:gd name="connsiteY9" fmla="*/ 699063 h 817108"/>
                  <a:gd name="connsiteX10" fmla="*/ 302952 w 497374"/>
                  <a:gd name="connsiteY10" fmla="*/ 803923 h 817108"/>
                  <a:gd name="connsiteX11" fmla="*/ 291300 w 497374"/>
                  <a:gd name="connsiteY11" fmla="*/ 815574 h 817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7374" h="817108">
                    <a:moveTo>
                      <a:pt x="34961" y="0"/>
                    </a:moveTo>
                    <a:cubicBezTo>
                      <a:pt x="234012" y="21360"/>
                      <a:pt x="433064" y="42720"/>
                      <a:pt x="431122" y="81557"/>
                    </a:cubicBezTo>
                    <a:cubicBezTo>
                      <a:pt x="429180" y="120394"/>
                      <a:pt x="19425" y="201952"/>
                      <a:pt x="23309" y="233021"/>
                    </a:cubicBezTo>
                    <a:cubicBezTo>
                      <a:pt x="27193" y="264090"/>
                      <a:pt x="456367" y="240788"/>
                      <a:pt x="454425" y="267974"/>
                    </a:cubicBezTo>
                    <a:cubicBezTo>
                      <a:pt x="452483" y="295160"/>
                      <a:pt x="9716" y="368950"/>
                      <a:pt x="11658" y="396136"/>
                    </a:cubicBezTo>
                    <a:cubicBezTo>
                      <a:pt x="13600" y="423322"/>
                      <a:pt x="468019" y="403903"/>
                      <a:pt x="466077" y="431089"/>
                    </a:cubicBezTo>
                    <a:cubicBezTo>
                      <a:pt x="464135" y="458275"/>
                      <a:pt x="-1936" y="535948"/>
                      <a:pt x="6" y="559250"/>
                    </a:cubicBezTo>
                    <a:cubicBezTo>
                      <a:pt x="1948" y="582552"/>
                      <a:pt x="477729" y="543716"/>
                      <a:pt x="477729" y="570902"/>
                    </a:cubicBezTo>
                    <a:cubicBezTo>
                      <a:pt x="477729" y="598088"/>
                      <a:pt x="-1936" y="701005"/>
                      <a:pt x="6" y="722365"/>
                    </a:cubicBezTo>
                    <a:cubicBezTo>
                      <a:pt x="1948" y="743725"/>
                      <a:pt x="438890" y="685470"/>
                      <a:pt x="489381" y="699063"/>
                    </a:cubicBezTo>
                    <a:cubicBezTo>
                      <a:pt x="539872" y="712656"/>
                      <a:pt x="335965" y="784505"/>
                      <a:pt x="302952" y="803923"/>
                    </a:cubicBezTo>
                    <a:cubicBezTo>
                      <a:pt x="269939" y="823341"/>
                      <a:pt x="291300" y="815574"/>
                      <a:pt x="291300" y="815574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/>
                  </a:solidFill>
                </a:endParaRPr>
              </a:p>
            </p:txBody>
          </p:sp>
          <p:cxnSp>
            <p:nvCxnSpPr>
              <p:cNvPr id="49" name="Straight Arrow Connector 48"/>
              <p:cNvCxnSpPr/>
              <p:nvPr/>
            </p:nvCxnSpPr>
            <p:spPr>
              <a:xfrm flipH="1">
                <a:off x="780664" y="2714697"/>
                <a:ext cx="314604" cy="11651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/>
            <p:cNvGrpSpPr/>
            <p:nvPr/>
          </p:nvGrpSpPr>
          <p:grpSpPr>
            <a:xfrm>
              <a:off x="3699295" y="2905547"/>
              <a:ext cx="285472" cy="603833"/>
              <a:chOff x="757360" y="1945727"/>
              <a:chExt cx="497374" cy="885480"/>
            </a:xfrm>
          </p:grpSpPr>
          <p:sp>
            <p:nvSpPr>
              <p:cNvPr id="46" name="Freeform 45"/>
              <p:cNvSpPr/>
              <p:nvPr/>
            </p:nvSpPr>
            <p:spPr>
              <a:xfrm>
                <a:off x="757360" y="1945727"/>
                <a:ext cx="497374" cy="792272"/>
              </a:xfrm>
              <a:custGeom>
                <a:avLst/>
                <a:gdLst>
                  <a:gd name="connsiteX0" fmla="*/ 34961 w 497374"/>
                  <a:gd name="connsiteY0" fmla="*/ 0 h 817108"/>
                  <a:gd name="connsiteX1" fmla="*/ 431122 w 497374"/>
                  <a:gd name="connsiteY1" fmla="*/ 81557 h 817108"/>
                  <a:gd name="connsiteX2" fmla="*/ 23309 w 497374"/>
                  <a:gd name="connsiteY2" fmla="*/ 233021 h 817108"/>
                  <a:gd name="connsiteX3" fmla="*/ 454425 w 497374"/>
                  <a:gd name="connsiteY3" fmla="*/ 267974 h 817108"/>
                  <a:gd name="connsiteX4" fmla="*/ 11658 w 497374"/>
                  <a:gd name="connsiteY4" fmla="*/ 396136 h 817108"/>
                  <a:gd name="connsiteX5" fmla="*/ 466077 w 497374"/>
                  <a:gd name="connsiteY5" fmla="*/ 431089 h 817108"/>
                  <a:gd name="connsiteX6" fmla="*/ 6 w 497374"/>
                  <a:gd name="connsiteY6" fmla="*/ 559250 h 817108"/>
                  <a:gd name="connsiteX7" fmla="*/ 477729 w 497374"/>
                  <a:gd name="connsiteY7" fmla="*/ 570902 h 817108"/>
                  <a:gd name="connsiteX8" fmla="*/ 6 w 497374"/>
                  <a:gd name="connsiteY8" fmla="*/ 722365 h 817108"/>
                  <a:gd name="connsiteX9" fmla="*/ 489381 w 497374"/>
                  <a:gd name="connsiteY9" fmla="*/ 699063 h 817108"/>
                  <a:gd name="connsiteX10" fmla="*/ 302952 w 497374"/>
                  <a:gd name="connsiteY10" fmla="*/ 803923 h 817108"/>
                  <a:gd name="connsiteX11" fmla="*/ 291300 w 497374"/>
                  <a:gd name="connsiteY11" fmla="*/ 815574 h 817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7374" h="817108">
                    <a:moveTo>
                      <a:pt x="34961" y="0"/>
                    </a:moveTo>
                    <a:cubicBezTo>
                      <a:pt x="234012" y="21360"/>
                      <a:pt x="433064" y="42720"/>
                      <a:pt x="431122" y="81557"/>
                    </a:cubicBezTo>
                    <a:cubicBezTo>
                      <a:pt x="429180" y="120394"/>
                      <a:pt x="19425" y="201952"/>
                      <a:pt x="23309" y="233021"/>
                    </a:cubicBezTo>
                    <a:cubicBezTo>
                      <a:pt x="27193" y="264090"/>
                      <a:pt x="456367" y="240788"/>
                      <a:pt x="454425" y="267974"/>
                    </a:cubicBezTo>
                    <a:cubicBezTo>
                      <a:pt x="452483" y="295160"/>
                      <a:pt x="9716" y="368950"/>
                      <a:pt x="11658" y="396136"/>
                    </a:cubicBezTo>
                    <a:cubicBezTo>
                      <a:pt x="13600" y="423322"/>
                      <a:pt x="468019" y="403903"/>
                      <a:pt x="466077" y="431089"/>
                    </a:cubicBezTo>
                    <a:cubicBezTo>
                      <a:pt x="464135" y="458275"/>
                      <a:pt x="-1936" y="535948"/>
                      <a:pt x="6" y="559250"/>
                    </a:cubicBezTo>
                    <a:cubicBezTo>
                      <a:pt x="1948" y="582552"/>
                      <a:pt x="477729" y="543716"/>
                      <a:pt x="477729" y="570902"/>
                    </a:cubicBezTo>
                    <a:cubicBezTo>
                      <a:pt x="477729" y="598088"/>
                      <a:pt x="-1936" y="701005"/>
                      <a:pt x="6" y="722365"/>
                    </a:cubicBezTo>
                    <a:cubicBezTo>
                      <a:pt x="1948" y="743725"/>
                      <a:pt x="438890" y="685470"/>
                      <a:pt x="489381" y="699063"/>
                    </a:cubicBezTo>
                    <a:cubicBezTo>
                      <a:pt x="539872" y="712656"/>
                      <a:pt x="335965" y="784505"/>
                      <a:pt x="302952" y="803923"/>
                    </a:cubicBezTo>
                    <a:cubicBezTo>
                      <a:pt x="269939" y="823341"/>
                      <a:pt x="291300" y="815574"/>
                      <a:pt x="291300" y="815574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/>
                  </a:solidFill>
                </a:endParaRPr>
              </a:p>
            </p:txBody>
          </p:sp>
          <p:cxnSp>
            <p:nvCxnSpPr>
              <p:cNvPr id="47" name="Straight Arrow Connector 46"/>
              <p:cNvCxnSpPr/>
              <p:nvPr/>
            </p:nvCxnSpPr>
            <p:spPr>
              <a:xfrm flipH="1">
                <a:off x="780664" y="2714697"/>
                <a:ext cx="314604" cy="11651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/>
            <p:cNvGrpSpPr/>
            <p:nvPr/>
          </p:nvGrpSpPr>
          <p:grpSpPr>
            <a:xfrm>
              <a:off x="4061431" y="2918135"/>
              <a:ext cx="285472" cy="603833"/>
              <a:chOff x="757360" y="1945727"/>
              <a:chExt cx="497374" cy="885480"/>
            </a:xfrm>
          </p:grpSpPr>
          <p:sp>
            <p:nvSpPr>
              <p:cNvPr id="44" name="Freeform 43"/>
              <p:cNvSpPr/>
              <p:nvPr/>
            </p:nvSpPr>
            <p:spPr>
              <a:xfrm>
                <a:off x="757360" y="1945727"/>
                <a:ext cx="497374" cy="792272"/>
              </a:xfrm>
              <a:custGeom>
                <a:avLst/>
                <a:gdLst>
                  <a:gd name="connsiteX0" fmla="*/ 34961 w 497374"/>
                  <a:gd name="connsiteY0" fmla="*/ 0 h 817108"/>
                  <a:gd name="connsiteX1" fmla="*/ 431122 w 497374"/>
                  <a:gd name="connsiteY1" fmla="*/ 81557 h 817108"/>
                  <a:gd name="connsiteX2" fmla="*/ 23309 w 497374"/>
                  <a:gd name="connsiteY2" fmla="*/ 233021 h 817108"/>
                  <a:gd name="connsiteX3" fmla="*/ 454425 w 497374"/>
                  <a:gd name="connsiteY3" fmla="*/ 267974 h 817108"/>
                  <a:gd name="connsiteX4" fmla="*/ 11658 w 497374"/>
                  <a:gd name="connsiteY4" fmla="*/ 396136 h 817108"/>
                  <a:gd name="connsiteX5" fmla="*/ 466077 w 497374"/>
                  <a:gd name="connsiteY5" fmla="*/ 431089 h 817108"/>
                  <a:gd name="connsiteX6" fmla="*/ 6 w 497374"/>
                  <a:gd name="connsiteY6" fmla="*/ 559250 h 817108"/>
                  <a:gd name="connsiteX7" fmla="*/ 477729 w 497374"/>
                  <a:gd name="connsiteY7" fmla="*/ 570902 h 817108"/>
                  <a:gd name="connsiteX8" fmla="*/ 6 w 497374"/>
                  <a:gd name="connsiteY8" fmla="*/ 722365 h 817108"/>
                  <a:gd name="connsiteX9" fmla="*/ 489381 w 497374"/>
                  <a:gd name="connsiteY9" fmla="*/ 699063 h 817108"/>
                  <a:gd name="connsiteX10" fmla="*/ 302952 w 497374"/>
                  <a:gd name="connsiteY10" fmla="*/ 803923 h 817108"/>
                  <a:gd name="connsiteX11" fmla="*/ 291300 w 497374"/>
                  <a:gd name="connsiteY11" fmla="*/ 815574 h 817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7374" h="817108">
                    <a:moveTo>
                      <a:pt x="34961" y="0"/>
                    </a:moveTo>
                    <a:cubicBezTo>
                      <a:pt x="234012" y="21360"/>
                      <a:pt x="433064" y="42720"/>
                      <a:pt x="431122" y="81557"/>
                    </a:cubicBezTo>
                    <a:cubicBezTo>
                      <a:pt x="429180" y="120394"/>
                      <a:pt x="19425" y="201952"/>
                      <a:pt x="23309" y="233021"/>
                    </a:cubicBezTo>
                    <a:cubicBezTo>
                      <a:pt x="27193" y="264090"/>
                      <a:pt x="456367" y="240788"/>
                      <a:pt x="454425" y="267974"/>
                    </a:cubicBezTo>
                    <a:cubicBezTo>
                      <a:pt x="452483" y="295160"/>
                      <a:pt x="9716" y="368950"/>
                      <a:pt x="11658" y="396136"/>
                    </a:cubicBezTo>
                    <a:cubicBezTo>
                      <a:pt x="13600" y="423322"/>
                      <a:pt x="468019" y="403903"/>
                      <a:pt x="466077" y="431089"/>
                    </a:cubicBezTo>
                    <a:cubicBezTo>
                      <a:pt x="464135" y="458275"/>
                      <a:pt x="-1936" y="535948"/>
                      <a:pt x="6" y="559250"/>
                    </a:cubicBezTo>
                    <a:cubicBezTo>
                      <a:pt x="1948" y="582552"/>
                      <a:pt x="477729" y="543716"/>
                      <a:pt x="477729" y="570902"/>
                    </a:cubicBezTo>
                    <a:cubicBezTo>
                      <a:pt x="477729" y="598088"/>
                      <a:pt x="-1936" y="701005"/>
                      <a:pt x="6" y="722365"/>
                    </a:cubicBezTo>
                    <a:cubicBezTo>
                      <a:pt x="1948" y="743725"/>
                      <a:pt x="438890" y="685470"/>
                      <a:pt x="489381" y="699063"/>
                    </a:cubicBezTo>
                    <a:cubicBezTo>
                      <a:pt x="539872" y="712656"/>
                      <a:pt x="335965" y="784505"/>
                      <a:pt x="302952" y="803923"/>
                    </a:cubicBezTo>
                    <a:cubicBezTo>
                      <a:pt x="269939" y="823341"/>
                      <a:pt x="291300" y="815574"/>
                      <a:pt x="291300" y="815574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/>
                  </a:solidFill>
                </a:endParaRPr>
              </a:p>
            </p:txBody>
          </p:sp>
          <p:cxnSp>
            <p:nvCxnSpPr>
              <p:cNvPr id="45" name="Straight Arrow Connector 44"/>
              <p:cNvCxnSpPr/>
              <p:nvPr/>
            </p:nvCxnSpPr>
            <p:spPr>
              <a:xfrm flipH="1">
                <a:off x="780664" y="2714697"/>
                <a:ext cx="314604" cy="11651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/>
            <p:cNvGrpSpPr/>
            <p:nvPr/>
          </p:nvGrpSpPr>
          <p:grpSpPr>
            <a:xfrm>
              <a:off x="2666546" y="3637691"/>
              <a:ext cx="285472" cy="603833"/>
              <a:chOff x="757360" y="1945727"/>
              <a:chExt cx="497374" cy="885480"/>
            </a:xfrm>
          </p:grpSpPr>
          <p:sp>
            <p:nvSpPr>
              <p:cNvPr id="42" name="Freeform 41"/>
              <p:cNvSpPr/>
              <p:nvPr/>
            </p:nvSpPr>
            <p:spPr>
              <a:xfrm>
                <a:off x="757360" y="1945727"/>
                <a:ext cx="497374" cy="792272"/>
              </a:xfrm>
              <a:custGeom>
                <a:avLst/>
                <a:gdLst>
                  <a:gd name="connsiteX0" fmla="*/ 34961 w 497374"/>
                  <a:gd name="connsiteY0" fmla="*/ 0 h 817108"/>
                  <a:gd name="connsiteX1" fmla="*/ 431122 w 497374"/>
                  <a:gd name="connsiteY1" fmla="*/ 81557 h 817108"/>
                  <a:gd name="connsiteX2" fmla="*/ 23309 w 497374"/>
                  <a:gd name="connsiteY2" fmla="*/ 233021 h 817108"/>
                  <a:gd name="connsiteX3" fmla="*/ 454425 w 497374"/>
                  <a:gd name="connsiteY3" fmla="*/ 267974 h 817108"/>
                  <a:gd name="connsiteX4" fmla="*/ 11658 w 497374"/>
                  <a:gd name="connsiteY4" fmla="*/ 396136 h 817108"/>
                  <a:gd name="connsiteX5" fmla="*/ 466077 w 497374"/>
                  <a:gd name="connsiteY5" fmla="*/ 431089 h 817108"/>
                  <a:gd name="connsiteX6" fmla="*/ 6 w 497374"/>
                  <a:gd name="connsiteY6" fmla="*/ 559250 h 817108"/>
                  <a:gd name="connsiteX7" fmla="*/ 477729 w 497374"/>
                  <a:gd name="connsiteY7" fmla="*/ 570902 h 817108"/>
                  <a:gd name="connsiteX8" fmla="*/ 6 w 497374"/>
                  <a:gd name="connsiteY8" fmla="*/ 722365 h 817108"/>
                  <a:gd name="connsiteX9" fmla="*/ 489381 w 497374"/>
                  <a:gd name="connsiteY9" fmla="*/ 699063 h 817108"/>
                  <a:gd name="connsiteX10" fmla="*/ 302952 w 497374"/>
                  <a:gd name="connsiteY10" fmla="*/ 803923 h 817108"/>
                  <a:gd name="connsiteX11" fmla="*/ 291300 w 497374"/>
                  <a:gd name="connsiteY11" fmla="*/ 815574 h 817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7374" h="817108">
                    <a:moveTo>
                      <a:pt x="34961" y="0"/>
                    </a:moveTo>
                    <a:cubicBezTo>
                      <a:pt x="234012" y="21360"/>
                      <a:pt x="433064" y="42720"/>
                      <a:pt x="431122" y="81557"/>
                    </a:cubicBezTo>
                    <a:cubicBezTo>
                      <a:pt x="429180" y="120394"/>
                      <a:pt x="19425" y="201952"/>
                      <a:pt x="23309" y="233021"/>
                    </a:cubicBezTo>
                    <a:cubicBezTo>
                      <a:pt x="27193" y="264090"/>
                      <a:pt x="456367" y="240788"/>
                      <a:pt x="454425" y="267974"/>
                    </a:cubicBezTo>
                    <a:cubicBezTo>
                      <a:pt x="452483" y="295160"/>
                      <a:pt x="9716" y="368950"/>
                      <a:pt x="11658" y="396136"/>
                    </a:cubicBezTo>
                    <a:cubicBezTo>
                      <a:pt x="13600" y="423322"/>
                      <a:pt x="468019" y="403903"/>
                      <a:pt x="466077" y="431089"/>
                    </a:cubicBezTo>
                    <a:cubicBezTo>
                      <a:pt x="464135" y="458275"/>
                      <a:pt x="-1936" y="535948"/>
                      <a:pt x="6" y="559250"/>
                    </a:cubicBezTo>
                    <a:cubicBezTo>
                      <a:pt x="1948" y="582552"/>
                      <a:pt x="477729" y="543716"/>
                      <a:pt x="477729" y="570902"/>
                    </a:cubicBezTo>
                    <a:cubicBezTo>
                      <a:pt x="477729" y="598088"/>
                      <a:pt x="-1936" y="701005"/>
                      <a:pt x="6" y="722365"/>
                    </a:cubicBezTo>
                    <a:cubicBezTo>
                      <a:pt x="1948" y="743725"/>
                      <a:pt x="438890" y="685470"/>
                      <a:pt x="489381" y="699063"/>
                    </a:cubicBezTo>
                    <a:cubicBezTo>
                      <a:pt x="539872" y="712656"/>
                      <a:pt x="335965" y="784505"/>
                      <a:pt x="302952" y="803923"/>
                    </a:cubicBezTo>
                    <a:cubicBezTo>
                      <a:pt x="269939" y="823341"/>
                      <a:pt x="291300" y="815574"/>
                      <a:pt x="291300" y="815574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/>
                  </a:solidFill>
                </a:endParaRPr>
              </a:p>
            </p:txBody>
          </p:sp>
          <p:cxnSp>
            <p:nvCxnSpPr>
              <p:cNvPr id="43" name="Straight Arrow Connector 42"/>
              <p:cNvCxnSpPr/>
              <p:nvPr/>
            </p:nvCxnSpPr>
            <p:spPr>
              <a:xfrm flipH="1">
                <a:off x="780664" y="2714697"/>
                <a:ext cx="314604" cy="11651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/>
            <p:cNvGrpSpPr/>
            <p:nvPr/>
          </p:nvGrpSpPr>
          <p:grpSpPr>
            <a:xfrm>
              <a:off x="3013560" y="3637691"/>
              <a:ext cx="285472" cy="603833"/>
              <a:chOff x="757360" y="1945727"/>
              <a:chExt cx="497374" cy="885480"/>
            </a:xfrm>
          </p:grpSpPr>
          <p:sp>
            <p:nvSpPr>
              <p:cNvPr id="40" name="Freeform 39"/>
              <p:cNvSpPr/>
              <p:nvPr/>
            </p:nvSpPr>
            <p:spPr>
              <a:xfrm>
                <a:off x="757360" y="1945727"/>
                <a:ext cx="497374" cy="792272"/>
              </a:xfrm>
              <a:custGeom>
                <a:avLst/>
                <a:gdLst>
                  <a:gd name="connsiteX0" fmla="*/ 34961 w 497374"/>
                  <a:gd name="connsiteY0" fmla="*/ 0 h 817108"/>
                  <a:gd name="connsiteX1" fmla="*/ 431122 w 497374"/>
                  <a:gd name="connsiteY1" fmla="*/ 81557 h 817108"/>
                  <a:gd name="connsiteX2" fmla="*/ 23309 w 497374"/>
                  <a:gd name="connsiteY2" fmla="*/ 233021 h 817108"/>
                  <a:gd name="connsiteX3" fmla="*/ 454425 w 497374"/>
                  <a:gd name="connsiteY3" fmla="*/ 267974 h 817108"/>
                  <a:gd name="connsiteX4" fmla="*/ 11658 w 497374"/>
                  <a:gd name="connsiteY4" fmla="*/ 396136 h 817108"/>
                  <a:gd name="connsiteX5" fmla="*/ 466077 w 497374"/>
                  <a:gd name="connsiteY5" fmla="*/ 431089 h 817108"/>
                  <a:gd name="connsiteX6" fmla="*/ 6 w 497374"/>
                  <a:gd name="connsiteY6" fmla="*/ 559250 h 817108"/>
                  <a:gd name="connsiteX7" fmla="*/ 477729 w 497374"/>
                  <a:gd name="connsiteY7" fmla="*/ 570902 h 817108"/>
                  <a:gd name="connsiteX8" fmla="*/ 6 w 497374"/>
                  <a:gd name="connsiteY8" fmla="*/ 722365 h 817108"/>
                  <a:gd name="connsiteX9" fmla="*/ 489381 w 497374"/>
                  <a:gd name="connsiteY9" fmla="*/ 699063 h 817108"/>
                  <a:gd name="connsiteX10" fmla="*/ 302952 w 497374"/>
                  <a:gd name="connsiteY10" fmla="*/ 803923 h 817108"/>
                  <a:gd name="connsiteX11" fmla="*/ 291300 w 497374"/>
                  <a:gd name="connsiteY11" fmla="*/ 815574 h 817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7374" h="817108">
                    <a:moveTo>
                      <a:pt x="34961" y="0"/>
                    </a:moveTo>
                    <a:cubicBezTo>
                      <a:pt x="234012" y="21360"/>
                      <a:pt x="433064" y="42720"/>
                      <a:pt x="431122" y="81557"/>
                    </a:cubicBezTo>
                    <a:cubicBezTo>
                      <a:pt x="429180" y="120394"/>
                      <a:pt x="19425" y="201952"/>
                      <a:pt x="23309" y="233021"/>
                    </a:cubicBezTo>
                    <a:cubicBezTo>
                      <a:pt x="27193" y="264090"/>
                      <a:pt x="456367" y="240788"/>
                      <a:pt x="454425" y="267974"/>
                    </a:cubicBezTo>
                    <a:cubicBezTo>
                      <a:pt x="452483" y="295160"/>
                      <a:pt x="9716" y="368950"/>
                      <a:pt x="11658" y="396136"/>
                    </a:cubicBezTo>
                    <a:cubicBezTo>
                      <a:pt x="13600" y="423322"/>
                      <a:pt x="468019" y="403903"/>
                      <a:pt x="466077" y="431089"/>
                    </a:cubicBezTo>
                    <a:cubicBezTo>
                      <a:pt x="464135" y="458275"/>
                      <a:pt x="-1936" y="535948"/>
                      <a:pt x="6" y="559250"/>
                    </a:cubicBezTo>
                    <a:cubicBezTo>
                      <a:pt x="1948" y="582552"/>
                      <a:pt x="477729" y="543716"/>
                      <a:pt x="477729" y="570902"/>
                    </a:cubicBezTo>
                    <a:cubicBezTo>
                      <a:pt x="477729" y="598088"/>
                      <a:pt x="-1936" y="701005"/>
                      <a:pt x="6" y="722365"/>
                    </a:cubicBezTo>
                    <a:cubicBezTo>
                      <a:pt x="1948" y="743725"/>
                      <a:pt x="438890" y="685470"/>
                      <a:pt x="489381" y="699063"/>
                    </a:cubicBezTo>
                    <a:cubicBezTo>
                      <a:pt x="539872" y="712656"/>
                      <a:pt x="335965" y="784505"/>
                      <a:pt x="302952" y="803923"/>
                    </a:cubicBezTo>
                    <a:cubicBezTo>
                      <a:pt x="269939" y="823341"/>
                      <a:pt x="291300" y="815574"/>
                      <a:pt x="291300" y="815574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/>
                  </a:solidFill>
                </a:endParaRPr>
              </a:p>
            </p:txBody>
          </p:sp>
          <p:cxnSp>
            <p:nvCxnSpPr>
              <p:cNvPr id="41" name="Straight Arrow Connector 40"/>
              <p:cNvCxnSpPr/>
              <p:nvPr/>
            </p:nvCxnSpPr>
            <p:spPr>
              <a:xfrm flipH="1">
                <a:off x="780664" y="2714697"/>
                <a:ext cx="314604" cy="11651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/>
            <p:cNvGrpSpPr/>
            <p:nvPr/>
          </p:nvGrpSpPr>
          <p:grpSpPr>
            <a:xfrm>
              <a:off x="3359647" y="3650892"/>
              <a:ext cx="285472" cy="603833"/>
              <a:chOff x="757360" y="1945727"/>
              <a:chExt cx="497374" cy="885480"/>
            </a:xfrm>
          </p:grpSpPr>
          <p:sp>
            <p:nvSpPr>
              <p:cNvPr id="38" name="Freeform 37"/>
              <p:cNvSpPr/>
              <p:nvPr/>
            </p:nvSpPr>
            <p:spPr>
              <a:xfrm>
                <a:off x="757360" y="1945727"/>
                <a:ext cx="497374" cy="792272"/>
              </a:xfrm>
              <a:custGeom>
                <a:avLst/>
                <a:gdLst>
                  <a:gd name="connsiteX0" fmla="*/ 34961 w 497374"/>
                  <a:gd name="connsiteY0" fmla="*/ 0 h 817108"/>
                  <a:gd name="connsiteX1" fmla="*/ 431122 w 497374"/>
                  <a:gd name="connsiteY1" fmla="*/ 81557 h 817108"/>
                  <a:gd name="connsiteX2" fmla="*/ 23309 w 497374"/>
                  <a:gd name="connsiteY2" fmla="*/ 233021 h 817108"/>
                  <a:gd name="connsiteX3" fmla="*/ 454425 w 497374"/>
                  <a:gd name="connsiteY3" fmla="*/ 267974 h 817108"/>
                  <a:gd name="connsiteX4" fmla="*/ 11658 w 497374"/>
                  <a:gd name="connsiteY4" fmla="*/ 396136 h 817108"/>
                  <a:gd name="connsiteX5" fmla="*/ 466077 w 497374"/>
                  <a:gd name="connsiteY5" fmla="*/ 431089 h 817108"/>
                  <a:gd name="connsiteX6" fmla="*/ 6 w 497374"/>
                  <a:gd name="connsiteY6" fmla="*/ 559250 h 817108"/>
                  <a:gd name="connsiteX7" fmla="*/ 477729 w 497374"/>
                  <a:gd name="connsiteY7" fmla="*/ 570902 h 817108"/>
                  <a:gd name="connsiteX8" fmla="*/ 6 w 497374"/>
                  <a:gd name="connsiteY8" fmla="*/ 722365 h 817108"/>
                  <a:gd name="connsiteX9" fmla="*/ 489381 w 497374"/>
                  <a:gd name="connsiteY9" fmla="*/ 699063 h 817108"/>
                  <a:gd name="connsiteX10" fmla="*/ 302952 w 497374"/>
                  <a:gd name="connsiteY10" fmla="*/ 803923 h 817108"/>
                  <a:gd name="connsiteX11" fmla="*/ 291300 w 497374"/>
                  <a:gd name="connsiteY11" fmla="*/ 815574 h 817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7374" h="817108">
                    <a:moveTo>
                      <a:pt x="34961" y="0"/>
                    </a:moveTo>
                    <a:cubicBezTo>
                      <a:pt x="234012" y="21360"/>
                      <a:pt x="433064" y="42720"/>
                      <a:pt x="431122" y="81557"/>
                    </a:cubicBezTo>
                    <a:cubicBezTo>
                      <a:pt x="429180" y="120394"/>
                      <a:pt x="19425" y="201952"/>
                      <a:pt x="23309" y="233021"/>
                    </a:cubicBezTo>
                    <a:cubicBezTo>
                      <a:pt x="27193" y="264090"/>
                      <a:pt x="456367" y="240788"/>
                      <a:pt x="454425" y="267974"/>
                    </a:cubicBezTo>
                    <a:cubicBezTo>
                      <a:pt x="452483" y="295160"/>
                      <a:pt x="9716" y="368950"/>
                      <a:pt x="11658" y="396136"/>
                    </a:cubicBezTo>
                    <a:cubicBezTo>
                      <a:pt x="13600" y="423322"/>
                      <a:pt x="468019" y="403903"/>
                      <a:pt x="466077" y="431089"/>
                    </a:cubicBezTo>
                    <a:cubicBezTo>
                      <a:pt x="464135" y="458275"/>
                      <a:pt x="-1936" y="535948"/>
                      <a:pt x="6" y="559250"/>
                    </a:cubicBezTo>
                    <a:cubicBezTo>
                      <a:pt x="1948" y="582552"/>
                      <a:pt x="477729" y="543716"/>
                      <a:pt x="477729" y="570902"/>
                    </a:cubicBezTo>
                    <a:cubicBezTo>
                      <a:pt x="477729" y="598088"/>
                      <a:pt x="-1936" y="701005"/>
                      <a:pt x="6" y="722365"/>
                    </a:cubicBezTo>
                    <a:cubicBezTo>
                      <a:pt x="1948" y="743725"/>
                      <a:pt x="438890" y="685470"/>
                      <a:pt x="489381" y="699063"/>
                    </a:cubicBezTo>
                    <a:cubicBezTo>
                      <a:pt x="539872" y="712656"/>
                      <a:pt x="335965" y="784505"/>
                      <a:pt x="302952" y="803923"/>
                    </a:cubicBezTo>
                    <a:cubicBezTo>
                      <a:pt x="269939" y="823341"/>
                      <a:pt x="291300" y="815574"/>
                      <a:pt x="291300" y="815574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/>
                  </a:solidFill>
                </a:endParaRPr>
              </a:p>
            </p:txBody>
          </p:sp>
          <p:cxnSp>
            <p:nvCxnSpPr>
              <p:cNvPr id="39" name="Straight Arrow Connector 38"/>
              <p:cNvCxnSpPr/>
              <p:nvPr/>
            </p:nvCxnSpPr>
            <p:spPr>
              <a:xfrm flipH="1">
                <a:off x="780664" y="2714697"/>
                <a:ext cx="314604" cy="11651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/>
            <p:cNvGrpSpPr/>
            <p:nvPr/>
          </p:nvGrpSpPr>
          <p:grpSpPr>
            <a:xfrm>
              <a:off x="3689739" y="3662543"/>
              <a:ext cx="285472" cy="603833"/>
              <a:chOff x="757360" y="1945727"/>
              <a:chExt cx="497374" cy="885480"/>
            </a:xfrm>
          </p:grpSpPr>
          <p:sp>
            <p:nvSpPr>
              <p:cNvPr id="36" name="Freeform 35"/>
              <p:cNvSpPr/>
              <p:nvPr/>
            </p:nvSpPr>
            <p:spPr>
              <a:xfrm>
                <a:off x="757360" y="1945727"/>
                <a:ext cx="497374" cy="792272"/>
              </a:xfrm>
              <a:custGeom>
                <a:avLst/>
                <a:gdLst>
                  <a:gd name="connsiteX0" fmla="*/ 34961 w 497374"/>
                  <a:gd name="connsiteY0" fmla="*/ 0 h 817108"/>
                  <a:gd name="connsiteX1" fmla="*/ 431122 w 497374"/>
                  <a:gd name="connsiteY1" fmla="*/ 81557 h 817108"/>
                  <a:gd name="connsiteX2" fmla="*/ 23309 w 497374"/>
                  <a:gd name="connsiteY2" fmla="*/ 233021 h 817108"/>
                  <a:gd name="connsiteX3" fmla="*/ 454425 w 497374"/>
                  <a:gd name="connsiteY3" fmla="*/ 267974 h 817108"/>
                  <a:gd name="connsiteX4" fmla="*/ 11658 w 497374"/>
                  <a:gd name="connsiteY4" fmla="*/ 396136 h 817108"/>
                  <a:gd name="connsiteX5" fmla="*/ 466077 w 497374"/>
                  <a:gd name="connsiteY5" fmla="*/ 431089 h 817108"/>
                  <a:gd name="connsiteX6" fmla="*/ 6 w 497374"/>
                  <a:gd name="connsiteY6" fmla="*/ 559250 h 817108"/>
                  <a:gd name="connsiteX7" fmla="*/ 477729 w 497374"/>
                  <a:gd name="connsiteY7" fmla="*/ 570902 h 817108"/>
                  <a:gd name="connsiteX8" fmla="*/ 6 w 497374"/>
                  <a:gd name="connsiteY8" fmla="*/ 722365 h 817108"/>
                  <a:gd name="connsiteX9" fmla="*/ 489381 w 497374"/>
                  <a:gd name="connsiteY9" fmla="*/ 699063 h 817108"/>
                  <a:gd name="connsiteX10" fmla="*/ 302952 w 497374"/>
                  <a:gd name="connsiteY10" fmla="*/ 803923 h 817108"/>
                  <a:gd name="connsiteX11" fmla="*/ 291300 w 497374"/>
                  <a:gd name="connsiteY11" fmla="*/ 815574 h 817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7374" h="817108">
                    <a:moveTo>
                      <a:pt x="34961" y="0"/>
                    </a:moveTo>
                    <a:cubicBezTo>
                      <a:pt x="234012" y="21360"/>
                      <a:pt x="433064" y="42720"/>
                      <a:pt x="431122" y="81557"/>
                    </a:cubicBezTo>
                    <a:cubicBezTo>
                      <a:pt x="429180" y="120394"/>
                      <a:pt x="19425" y="201952"/>
                      <a:pt x="23309" y="233021"/>
                    </a:cubicBezTo>
                    <a:cubicBezTo>
                      <a:pt x="27193" y="264090"/>
                      <a:pt x="456367" y="240788"/>
                      <a:pt x="454425" y="267974"/>
                    </a:cubicBezTo>
                    <a:cubicBezTo>
                      <a:pt x="452483" y="295160"/>
                      <a:pt x="9716" y="368950"/>
                      <a:pt x="11658" y="396136"/>
                    </a:cubicBezTo>
                    <a:cubicBezTo>
                      <a:pt x="13600" y="423322"/>
                      <a:pt x="468019" y="403903"/>
                      <a:pt x="466077" y="431089"/>
                    </a:cubicBezTo>
                    <a:cubicBezTo>
                      <a:pt x="464135" y="458275"/>
                      <a:pt x="-1936" y="535948"/>
                      <a:pt x="6" y="559250"/>
                    </a:cubicBezTo>
                    <a:cubicBezTo>
                      <a:pt x="1948" y="582552"/>
                      <a:pt x="477729" y="543716"/>
                      <a:pt x="477729" y="570902"/>
                    </a:cubicBezTo>
                    <a:cubicBezTo>
                      <a:pt x="477729" y="598088"/>
                      <a:pt x="-1936" y="701005"/>
                      <a:pt x="6" y="722365"/>
                    </a:cubicBezTo>
                    <a:cubicBezTo>
                      <a:pt x="1948" y="743725"/>
                      <a:pt x="438890" y="685470"/>
                      <a:pt x="489381" y="699063"/>
                    </a:cubicBezTo>
                    <a:cubicBezTo>
                      <a:pt x="539872" y="712656"/>
                      <a:pt x="335965" y="784505"/>
                      <a:pt x="302952" y="803923"/>
                    </a:cubicBezTo>
                    <a:cubicBezTo>
                      <a:pt x="269939" y="823341"/>
                      <a:pt x="291300" y="815574"/>
                      <a:pt x="291300" y="815574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/>
                  </a:solidFill>
                </a:endParaRPr>
              </a:p>
            </p:txBody>
          </p:sp>
          <p:cxnSp>
            <p:nvCxnSpPr>
              <p:cNvPr id="37" name="Straight Arrow Connector 36"/>
              <p:cNvCxnSpPr/>
              <p:nvPr/>
            </p:nvCxnSpPr>
            <p:spPr>
              <a:xfrm flipH="1">
                <a:off x="780664" y="2714697"/>
                <a:ext cx="314604" cy="11651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>
              <a:off x="4051875" y="3675131"/>
              <a:ext cx="285472" cy="603833"/>
              <a:chOff x="757360" y="1945727"/>
              <a:chExt cx="497374" cy="885480"/>
            </a:xfrm>
          </p:grpSpPr>
          <p:sp>
            <p:nvSpPr>
              <p:cNvPr id="34" name="Freeform 33"/>
              <p:cNvSpPr/>
              <p:nvPr/>
            </p:nvSpPr>
            <p:spPr>
              <a:xfrm>
                <a:off x="757360" y="1945727"/>
                <a:ext cx="497374" cy="792272"/>
              </a:xfrm>
              <a:custGeom>
                <a:avLst/>
                <a:gdLst>
                  <a:gd name="connsiteX0" fmla="*/ 34961 w 497374"/>
                  <a:gd name="connsiteY0" fmla="*/ 0 h 817108"/>
                  <a:gd name="connsiteX1" fmla="*/ 431122 w 497374"/>
                  <a:gd name="connsiteY1" fmla="*/ 81557 h 817108"/>
                  <a:gd name="connsiteX2" fmla="*/ 23309 w 497374"/>
                  <a:gd name="connsiteY2" fmla="*/ 233021 h 817108"/>
                  <a:gd name="connsiteX3" fmla="*/ 454425 w 497374"/>
                  <a:gd name="connsiteY3" fmla="*/ 267974 h 817108"/>
                  <a:gd name="connsiteX4" fmla="*/ 11658 w 497374"/>
                  <a:gd name="connsiteY4" fmla="*/ 396136 h 817108"/>
                  <a:gd name="connsiteX5" fmla="*/ 466077 w 497374"/>
                  <a:gd name="connsiteY5" fmla="*/ 431089 h 817108"/>
                  <a:gd name="connsiteX6" fmla="*/ 6 w 497374"/>
                  <a:gd name="connsiteY6" fmla="*/ 559250 h 817108"/>
                  <a:gd name="connsiteX7" fmla="*/ 477729 w 497374"/>
                  <a:gd name="connsiteY7" fmla="*/ 570902 h 817108"/>
                  <a:gd name="connsiteX8" fmla="*/ 6 w 497374"/>
                  <a:gd name="connsiteY8" fmla="*/ 722365 h 817108"/>
                  <a:gd name="connsiteX9" fmla="*/ 489381 w 497374"/>
                  <a:gd name="connsiteY9" fmla="*/ 699063 h 817108"/>
                  <a:gd name="connsiteX10" fmla="*/ 302952 w 497374"/>
                  <a:gd name="connsiteY10" fmla="*/ 803923 h 817108"/>
                  <a:gd name="connsiteX11" fmla="*/ 291300 w 497374"/>
                  <a:gd name="connsiteY11" fmla="*/ 815574 h 817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7374" h="817108">
                    <a:moveTo>
                      <a:pt x="34961" y="0"/>
                    </a:moveTo>
                    <a:cubicBezTo>
                      <a:pt x="234012" y="21360"/>
                      <a:pt x="433064" y="42720"/>
                      <a:pt x="431122" y="81557"/>
                    </a:cubicBezTo>
                    <a:cubicBezTo>
                      <a:pt x="429180" y="120394"/>
                      <a:pt x="19425" y="201952"/>
                      <a:pt x="23309" y="233021"/>
                    </a:cubicBezTo>
                    <a:cubicBezTo>
                      <a:pt x="27193" y="264090"/>
                      <a:pt x="456367" y="240788"/>
                      <a:pt x="454425" y="267974"/>
                    </a:cubicBezTo>
                    <a:cubicBezTo>
                      <a:pt x="452483" y="295160"/>
                      <a:pt x="9716" y="368950"/>
                      <a:pt x="11658" y="396136"/>
                    </a:cubicBezTo>
                    <a:cubicBezTo>
                      <a:pt x="13600" y="423322"/>
                      <a:pt x="468019" y="403903"/>
                      <a:pt x="466077" y="431089"/>
                    </a:cubicBezTo>
                    <a:cubicBezTo>
                      <a:pt x="464135" y="458275"/>
                      <a:pt x="-1936" y="535948"/>
                      <a:pt x="6" y="559250"/>
                    </a:cubicBezTo>
                    <a:cubicBezTo>
                      <a:pt x="1948" y="582552"/>
                      <a:pt x="477729" y="543716"/>
                      <a:pt x="477729" y="570902"/>
                    </a:cubicBezTo>
                    <a:cubicBezTo>
                      <a:pt x="477729" y="598088"/>
                      <a:pt x="-1936" y="701005"/>
                      <a:pt x="6" y="722365"/>
                    </a:cubicBezTo>
                    <a:cubicBezTo>
                      <a:pt x="1948" y="743725"/>
                      <a:pt x="438890" y="685470"/>
                      <a:pt x="489381" y="699063"/>
                    </a:cubicBezTo>
                    <a:cubicBezTo>
                      <a:pt x="539872" y="712656"/>
                      <a:pt x="335965" y="784505"/>
                      <a:pt x="302952" y="803923"/>
                    </a:cubicBezTo>
                    <a:cubicBezTo>
                      <a:pt x="269939" y="823341"/>
                      <a:pt x="291300" y="815574"/>
                      <a:pt x="291300" y="815574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/>
                  </a:solidFill>
                </a:endParaRPr>
              </a:p>
            </p:txBody>
          </p:sp>
          <p:cxnSp>
            <p:nvCxnSpPr>
              <p:cNvPr id="35" name="Straight Arrow Connector 34"/>
              <p:cNvCxnSpPr/>
              <p:nvPr/>
            </p:nvCxnSpPr>
            <p:spPr>
              <a:xfrm flipH="1">
                <a:off x="780664" y="2714697"/>
                <a:ext cx="314604" cy="11651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4" name="Group 73"/>
          <p:cNvGrpSpPr/>
          <p:nvPr/>
        </p:nvGrpSpPr>
        <p:grpSpPr>
          <a:xfrm>
            <a:off x="3055343" y="1389380"/>
            <a:ext cx="4257182" cy="2319498"/>
            <a:chOff x="472286" y="2213700"/>
            <a:chExt cx="4257182" cy="2319498"/>
          </a:xfrm>
          <a:effectLst/>
        </p:grpSpPr>
        <p:sp>
          <p:nvSpPr>
            <p:cNvPr id="75" name="Rectangle 74"/>
            <p:cNvSpPr/>
            <p:nvPr/>
          </p:nvSpPr>
          <p:spPr>
            <a:xfrm>
              <a:off x="712838" y="2213700"/>
              <a:ext cx="1932115" cy="1794264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2797353" y="2213700"/>
              <a:ext cx="1932115" cy="1794264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607972" y="2494261"/>
              <a:ext cx="1932115" cy="1794264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2680835" y="2494261"/>
              <a:ext cx="1932115" cy="1794264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472286" y="2738934"/>
              <a:ext cx="1932115" cy="1794264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2556801" y="2738934"/>
              <a:ext cx="1932115" cy="1794264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/>
                </a:solidFill>
              </a:endParaRPr>
            </a:p>
          </p:txBody>
        </p:sp>
        <p:grpSp>
          <p:nvGrpSpPr>
            <p:cNvPr id="81" name="Group 80"/>
            <p:cNvGrpSpPr/>
            <p:nvPr/>
          </p:nvGrpSpPr>
          <p:grpSpPr>
            <a:xfrm>
              <a:off x="624903" y="2868107"/>
              <a:ext cx="285472" cy="603833"/>
              <a:chOff x="757360" y="1945727"/>
              <a:chExt cx="497374" cy="885480"/>
            </a:xfrm>
          </p:grpSpPr>
          <p:sp>
            <p:nvSpPr>
              <p:cNvPr id="139" name="Freeform 138"/>
              <p:cNvSpPr/>
              <p:nvPr/>
            </p:nvSpPr>
            <p:spPr>
              <a:xfrm>
                <a:off x="757360" y="1945727"/>
                <a:ext cx="497374" cy="792272"/>
              </a:xfrm>
              <a:custGeom>
                <a:avLst/>
                <a:gdLst>
                  <a:gd name="connsiteX0" fmla="*/ 34961 w 497374"/>
                  <a:gd name="connsiteY0" fmla="*/ 0 h 817108"/>
                  <a:gd name="connsiteX1" fmla="*/ 431122 w 497374"/>
                  <a:gd name="connsiteY1" fmla="*/ 81557 h 817108"/>
                  <a:gd name="connsiteX2" fmla="*/ 23309 w 497374"/>
                  <a:gd name="connsiteY2" fmla="*/ 233021 h 817108"/>
                  <a:gd name="connsiteX3" fmla="*/ 454425 w 497374"/>
                  <a:gd name="connsiteY3" fmla="*/ 267974 h 817108"/>
                  <a:gd name="connsiteX4" fmla="*/ 11658 w 497374"/>
                  <a:gd name="connsiteY4" fmla="*/ 396136 h 817108"/>
                  <a:gd name="connsiteX5" fmla="*/ 466077 w 497374"/>
                  <a:gd name="connsiteY5" fmla="*/ 431089 h 817108"/>
                  <a:gd name="connsiteX6" fmla="*/ 6 w 497374"/>
                  <a:gd name="connsiteY6" fmla="*/ 559250 h 817108"/>
                  <a:gd name="connsiteX7" fmla="*/ 477729 w 497374"/>
                  <a:gd name="connsiteY7" fmla="*/ 570902 h 817108"/>
                  <a:gd name="connsiteX8" fmla="*/ 6 w 497374"/>
                  <a:gd name="connsiteY8" fmla="*/ 722365 h 817108"/>
                  <a:gd name="connsiteX9" fmla="*/ 489381 w 497374"/>
                  <a:gd name="connsiteY9" fmla="*/ 699063 h 817108"/>
                  <a:gd name="connsiteX10" fmla="*/ 302952 w 497374"/>
                  <a:gd name="connsiteY10" fmla="*/ 803923 h 817108"/>
                  <a:gd name="connsiteX11" fmla="*/ 291300 w 497374"/>
                  <a:gd name="connsiteY11" fmla="*/ 815574 h 817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7374" h="817108">
                    <a:moveTo>
                      <a:pt x="34961" y="0"/>
                    </a:moveTo>
                    <a:cubicBezTo>
                      <a:pt x="234012" y="21360"/>
                      <a:pt x="433064" y="42720"/>
                      <a:pt x="431122" y="81557"/>
                    </a:cubicBezTo>
                    <a:cubicBezTo>
                      <a:pt x="429180" y="120394"/>
                      <a:pt x="19425" y="201952"/>
                      <a:pt x="23309" y="233021"/>
                    </a:cubicBezTo>
                    <a:cubicBezTo>
                      <a:pt x="27193" y="264090"/>
                      <a:pt x="456367" y="240788"/>
                      <a:pt x="454425" y="267974"/>
                    </a:cubicBezTo>
                    <a:cubicBezTo>
                      <a:pt x="452483" y="295160"/>
                      <a:pt x="9716" y="368950"/>
                      <a:pt x="11658" y="396136"/>
                    </a:cubicBezTo>
                    <a:cubicBezTo>
                      <a:pt x="13600" y="423322"/>
                      <a:pt x="468019" y="403903"/>
                      <a:pt x="466077" y="431089"/>
                    </a:cubicBezTo>
                    <a:cubicBezTo>
                      <a:pt x="464135" y="458275"/>
                      <a:pt x="-1936" y="535948"/>
                      <a:pt x="6" y="559250"/>
                    </a:cubicBezTo>
                    <a:cubicBezTo>
                      <a:pt x="1948" y="582552"/>
                      <a:pt x="477729" y="543716"/>
                      <a:pt x="477729" y="570902"/>
                    </a:cubicBezTo>
                    <a:cubicBezTo>
                      <a:pt x="477729" y="598088"/>
                      <a:pt x="-1936" y="701005"/>
                      <a:pt x="6" y="722365"/>
                    </a:cubicBezTo>
                    <a:cubicBezTo>
                      <a:pt x="1948" y="743725"/>
                      <a:pt x="438890" y="685470"/>
                      <a:pt x="489381" y="699063"/>
                    </a:cubicBezTo>
                    <a:cubicBezTo>
                      <a:pt x="539872" y="712656"/>
                      <a:pt x="335965" y="784505"/>
                      <a:pt x="302952" y="803923"/>
                    </a:cubicBezTo>
                    <a:cubicBezTo>
                      <a:pt x="269939" y="823341"/>
                      <a:pt x="291300" y="815574"/>
                      <a:pt x="291300" y="815574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/>
                  </a:solidFill>
                </a:endParaRPr>
              </a:p>
            </p:txBody>
          </p:sp>
          <p:cxnSp>
            <p:nvCxnSpPr>
              <p:cNvPr id="140" name="Straight Arrow Connector 139"/>
              <p:cNvCxnSpPr/>
              <p:nvPr/>
            </p:nvCxnSpPr>
            <p:spPr>
              <a:xfrm flipH="1">
                <a:off x="780664" y="2714697"/>
                <a:ext cx="314604" cy="11651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" name="Group 81"/>
            <p:cNvGrpSpPr/>
            <p:nvPr/>
          </p:nvGrpSpPr>
          <p:grpSpPr>
            <a:xfrm>
              <a:off x="971917" y="2868107"/>
              <a:ext cx="285472" cy="603833"/>
              <a:chOff x="757360" y="1945727"/>
              <a:chExt cx="497374" cy="885480"/>
            </a:xfrm>
          </p:grpSpPr>
          <p:sp>
            <p:nvSpPr>
              <p:cNvPr id="137" name="Freeform 136"/>
              <p:cNvSpPr/>
              <p:nvPr/>
            </p:nvSpPr>
            <p:spPr>
              <a:xfrm>
                <a:off x="757360" y="1945727"/>
                <a:ext cx="497374" cy="792272"/>
              </a:xfrm>
              <a:custGeom>
                <a:avLst/>
                <a:gdLst>
                  <a:gd name="connsiteX0" fmla="*/ 34961 w 497374"/>
                  <a:gd name="connsiteY0" fmla="*/ 0 h 817108"/>
                  <a:gd name="connsiteX1" fmla="*/ 431122 w 497374"/>
                  <a:gd name="connsiteY1" fmla="*/ 81557 h 817108"/>
                  <a:gd name="connsiteX2" fmla="*/ 23309 w 497374"/>
                  <a:gd name="connsiteY2" fmla="*/ 233021 h 817108"/>
                  <a:gd name="connsiteX3" fmla="*/ 454425 w 497374"/>
                  <a:gd name="connsiteY3" fmla="*/ 267974 h 817108"/>
                  <a:gd name="connsiteX4" fmla="*/ 11658 w 497374"/>
                  <a:gd name="connsiteY4" fmla="*/ 396136 h 817108"/>
                  <a:gd name="connsiteX5" fmla="*/ 466077 w 497374"/>
                  <a:gd name="connsiteY5" fmla="*/ 431089 h 817108"/>
                  <a:gd name="connsiteX6" fmla="*/ 6 w 497374"/>
                  <a:gd name="connsiteY6" fmla="*/ 559250 h 817108"/>
                  <a:gd name="connsiteX7" fmla="*/ 477729 w 497374"/>
                  <a:gd name="connsiteY7" fmla="*/ 570902 h 817108"/>
                  <a:gd name="connsiteX8" fmla="*/ 6 w 497374"/>
                  <a:gd name="connsiteY8" fmla="*/ 722365 h 817108"/>
                  <a:gd name="connsiteX9" fmla="*/ 489381 w 497374"/>
                  <a:gd name="connsiteY9" fmla="*/ 699063 h 817108"/>
                  <a:gd name="connsiteX10" fmla="*/ 302952 w 497374"/>
                  <a:gd name="connsiteY10" fmla="*/ 803923 h 817108"/>
                  <a:gd name="connsiteX11" fmla="*/ 291300 w 497374"/>
                  <a:gd name="connsiteY11" fmla="*/ 815574 h 817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7374" h="817108">
                    <a:moveTo>
                      <a:pt x="34961" y="0"/>
                    </a:moveTo>
                    <a:cubicBezTo>
                      <a:pt x="234012" y="21360"/>
                      <a:pt x="433064" y="42720"/>
                      <a:pt x="431122" y="81557"/>
                    </a:cubicBezTo>
                    <a:cubicBezTo>
                      <a:pt x="429180" y="120394"/>
                      <a:pt x="19425" y="201952"/>
                      <a:pt x="23309" y="233021"/>
                    </a:cubicBezTo>
                    <a:cubicBezTo>
                      <a:pt x="27193" y="264090"/>
                      <a:pt x="456367" y="240788"/>
                      <a:pt x="454425" y="267974"/>
                    </a:cubicBezTo>
                    <a:cubicBezTo>
                      <a:pt x="452483" y="295160"/>
                      <a:pt x="9716" y="368950"/>
                      <a:pt x="11658" y="396136"/>
                    </a:cubicBezTo>
                    <a:cubicBezTo>
                      <a:pt x="13600" y="423322"/>
                      <a:pt x="468019" y="403903"/>
                      <a:pt x="466077" y="431089"/>
                    </a:cubicBezTo>
                    <a:cubicBezTo>
                      <a:pt x="464135" y="458275"/>
                      <a:pt x="-1936" y="535948"/>
                      <a:pt x="6" y="559250"/>
                    </a:cubicBezTo>
                    <a:cubicBezTo>
                      <a:pt x="1948" y="582552"/>
                      <a:pt x="477729" y="543716"/>
                      <a:pt x="477729" y="570902"/>
                    </a:cubicBezTo>
                    <a:cubicBezTo>
                      <a:pt x="477729" y="598088"/>
                      <a:pt x="-1936" y="701005"/>
                      <a:pt x="6" y="722365"/>
                    </a:cubicBezTo>
                    <a:cubicBezTo>
                      <a:pt x="1948" y="743725"/>
                      <a:pt x="438890" y="685470"/>
                      <a:pt x="489381" y="699063"/>
                    </a:cubicBezTo>
                    <a:cubicBezTo>
                      <a:pt x="539872" y="712656"/>
                      <a:pt x="335965" y="784505"/>
                      <a:pt x="302952" y="803923"/>
                    </a:cubicBezTo>
                    <a:cubicBezTo>
                      <a:pt x="269939" y="823341"/>
                      <a:pt x="291300" y="815574"/>
                      <a:pt x="291300" y="815574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/>
                  </a:solidFill>
                </a:endParaRPr>
              </a:p>
            </p:txBody>
          </p:sp>
          <p:cxnSp>
            <p:nvCxnSpPr>
              <p:cNvPr id="138" name="Straight Arrow Connector 137"/>
              <p:cNvCxnSpPr/>
              <p:nvPr/>
            </p:nvCxnSpPr>
            <p:spPr>
              <a:xfrm flipH="1">
                <a:off x="780664" y="2714697"/>
                <a:ext cx="314604" cy="11651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" name="Group 82"/>
            <p:cNvGrpSpPr/>
            <p:nvPr/>
          </p:nvGrpSpPr>
          <p:grpSpPr>
            <a:xfrm>
              <a:off x="1318004" y="2881308"/>
              <a:ext cx="285472" cy="603833"/>
              <a:chOff x="757360" y="1945727"/>
              <a:chExt cx="497374" cy="885480"/>
            </a:xfrm>
          </p:grpSpPr>
          <p:sp>
            <p:nvSpPr>
              <p:cNvPr id="135" name="Freeform 134"/>
              <p:cNvSpPr/>
              <p:nvPr/>
            </p:nvSpPr>
            <p:spPr>
              <a:xfrm>
                <a:off x="757360" y="1945727"/>
                <a:ext cx="497374" cy="792272"/>
              </a:xfrm>
              <a:custGeom>
                <a:avLst/>
                <a:gdLst>
                  <a:gd name="connsiteX0" fmla="*/ 34961 w 497374"/>
                  <a:gd name="connsiteY0" fmla="*/ 0 h 817108"/>
                  <a:gd name="connsiteX1" fmla="*/ 431122 w 497374"/>
                  <a:gd name="connsiteY1" fmla="*/ 81557 h 817108"/>
                  <a:gd name="connsiteX2" fmla="*/ 23309 w 497374"/>
                  <a:gd name="connsiteY2" fmla="*/ 233021 h 817108"/>
                  <a:gd name="connsiteX3" fmla="*/ 454425 w 497374"/>
                  <a:gd name="connsiteY3" fmla="*/ 267974 h 817108"/>
                  <a:gd name="connsiteX4" fmla="*/ 11658 w 497374"/>
                  <a:gd name="connsiteY4" fmla="*/ 396136 h 817108"/>
                  <a:gd name="connsiteX5" fmla="*/ 466077 w 497374"/>
                  <a:gd name="connsiteY5" fmla="*/ 431089 h 817108"/>
                  <a:gd name="connsiteX6" fmla="*/ 6 w 497374"/>
                  <a:gd name="connsiteY6" fmla="*/ 559250 h 817108"/>
                  <a:gd name="connsiteX7" fmla="*/ 477729 w 497374"/>
                  <a:gd name="connsiteY7" fmla="*/ 570902 h 817108"/>
                  <a:gd name="connsiteX8" fmla="*/ 6 w 497374"/>
                  <a:gd name="connsiteY8" fmla="*/ 722365 h 817108"/>
                  <a:gd name="connsiteX9" fmla="*/ 489381 w 497374"/>
                  <a:gd name="connsiteY9" fmla="*/ 699063 h 817108"/>
                  <a:gd name="connsiteX10" fmla="*/ 302952 w 497374"/>
                  <a:gd name="connsiteY10" fmla="*/ 803923 h 817108"/>
                  <a:gd name="connsiteX11" fmla="*/ 291300 w 497374"/>
                  <a:gd name="connsiteY11" fmla="*/ 815574 h 817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7374" h="817108">
                    <a:moveTo>
                      <a:pt x="34961" y="0"/>
                    </a:moveTo>
                    <a:cubicBezTo>
                      <a:pt x="234012" y="21360"/>
                      <a:pt x="433064" y="42720"/>
                      <a:pt x="431122" y="81557"/>
                    </a:cubicBezTo>
                    <a:cubicBezTo>
                      <a:pt x="429180" y="120394"/>
                      <a:pt x="19425" y="201952"/>
                      <a:pt x="23309" y="233021"/>
                    </a:cubicBezTo>
                    <a:cubicBezTo>
                      <a:pt x="27193" y="264090"/>
                      <a:pt x="456367" y="240788"/>
                      <a:pt x="454425" y="267974"/>
                    </a:cubicBezTo>
                    <a:cubicBezTo>
                      <a:pt x="452483" y="295160"/>
                      <a:pt x="9716" y="368950"/>
                      <a:pt x="11658" y="396136"/>
                    </a:cubicBezTo>
                    <a:cubicBezTo>
                      <a:pt x="13600" y="423322"/>
                      <a:pt x="468019" y="403903"/>
                      <a:pt x="466077" y="431089"/>
                    </a:cubicBezTo>
                    <a:cubicBezTo>
                      <a:pt x="464135" y="458275"/>
                      <a:pt x="-1936" y="535948"/>
                      <a:pt x="6" y="559250"/>
                    </a:cubicBezTo>
                    <a:cubicBezTo>
                      <a:pt x="1948" y="582552"/>
                      <a:pt x="477729" y="543716"/>
                      <a:pt x="477729" y="570902"/>
                    </a:cubicBezTo>
                    <a:cubicBezTo>
                      <a:pt x="477729" y="598088"/>
                      <a:pt x="-1936" y="701005"/>
                      <a:pt x="6" y="722365"/>
                    </a:cubicBezTo>
                    <a:cubicBezTo>
                      <a:pt x="1948" y="743725"/>
                      <a:pt x="438890" y="685470"/>
                      <a:pt x="489381" y="699063"/>
                    </a:cubicBezTo>
                    <a:cubicBezTo>
                      <a:pt x="539872" y="712656"/>
                      <a:pt x="335965" y="784505"/>
                      <a:pt x="302952" y="803923"/>
                    </a:cubicBezTo>
                    <a:cubicBezTo>
                      <a:pt x="269939" y="823341"/>
                      <a:pt x="291300" y="815574"/>
                      <a:pt x="291300" y="815574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/>
                  </a:solidFill>
                </a:endParaRPr>
              </a:p>
            </p:txBody>
          </p:sp>
          <p:cxnSp>
            <p:nvCxnSpPr>
              <p:cNvPr id="136" name="Straight Arrow Connector 135"/>
              <p:cNvCxnSpPr/>
              <p:nvPr/>
            </p:nvCxnSpPr>
            <p:spPr>
              <a:xfrm flipH="1">
                <a:off x="780664" y="2714697"/>
                <a:ext cx="314604" cy="11651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" name="Group 83"/>
            <p:cNvGrpSpPr/>
            <p:nvPr/>
          </p:nvGrpSpPr>
          <p:grpSpPr>
            <a:xfrm>
              <a:off x="1648096" y="2892959"/>
              <a:ext cx="285472" cy="603833"/>
              <a:chOff x="757360" y="1945727"/>
              <a:chExt cx="497374" cy="885480"/>
            </a:xfrm>
          </p:grpSpPr>
          <p:sp>
            <p:nvSpPr>
              <p:cNvPr id="133" name="Freeform 132"/>
              <p:cNvSpPr/>
              <p:nvPr/>
            </p:nvSpPr>
            <p:spPr>
              <a:xfrm>
                <a:off x="757360" y="1945727"/>
                <a:ext cx="497374" cy="792272"/>
              </a:xfrm>
              <a:custGeom>
                <a:avLst/>
                <a:gdLst>
                  <a:gd name="connsiteX0" fmla="*/ 34961 w 497374"/>
                  <a:gd name="connsiteY0" fmla="*/ 0 h 817108"/>
                  <a:gd name="connsiteX1" fmla="*/ 431122 w 497374"/>
                  <a:gd name="connsiteY1" fmla="*/ 81557 h 817108"/>
                  <a:gd name="connsiteX2" fmla="*/ 23309 w 497374"/>
                  <a:gd name="connsiteY2" fmla="*/ 233021 h 817108"/>
                  <a:gd name="connsiteX3" fmla="*/ 454425 w 497374"/>
                  <a:gd name="connsiteY3" fmla="*/ 267974 h 817108"/>
                  <a:gd name="connsiteX4" fmla="*/ 11658 w 497374"/>
                  <a:gd name="connsiteY4" fmla="*/ 396136 h 817108"/>
                  <a:gd name="connsiteX5" fmla="*/ 466077 w 497374"/>
                  <a:gd name="connsiteY5" fmla="*/ 431089 h 817108"/>
                  <a:gd name="connsiteX6" fmla="*/ 6 w 497374"/>
                  <a:gd name="connsiteY6" fmla="*/ 559250 h 817108"/>
                  <a:gd name="connsiteX7" fmla="*/ 477729 w 497374"/>
                  <a:gd name="connsiteY7" fmla="*/ 570902 h 817108"/>
                  <a:gd name="connsiteX8" fmla="*/ 6 w 497374"/>
                  <a:gd name="connsiteY8" fmla="*/ 722365 h 817108"/>
                  <a:gd name="connsiteX9" fmla="*/ 489381 w 497374"/>
                  <a:gd name="connsiteY9" fmla="*/ 699063 h 817108"/>
                  <a:gd name="connsiteX10" fmla="*/ 302952 w 497374"/>
                  <a:gd name="connsiteY10" fmla="*/ 803923 h 817108"/>
                  <a:gd name="connsiteX11" fmla="*/ 291300 w 497374"/>
                  <a:gd name="connsiteY11" fmla="*/ 815574 h 817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7374" h="817108">
                    <a:moveTo>
                      <a:pt x="34961" y="0"/>
                    </a:moveTo>
                    <a:cubicBezTo>
                      <a:pt x="234012" y="21360"/>
                      <a:pt x="433064" y="42720"/>
                      <a:pt x="431122" y="81557"/>
                    </a:cubicBezTo>
                    <a:cubicBezTo>
                      <a:pt x="429180" y="120394"/>
                      <a:pt x="19425" y="201952"/>
                      <a:pt x="23309" y="233021"/>
                    </a:cubicBezTo>
                    <a:cubicBezTo>
                      <a:pt x="27193" y="264090"/>
                      <a:pt x="456367" y="240788"/>
                      <a:pt x="454425" y="267974"/>
                    </a:cubicBezTo>
                    <a:cubicBezTo>
                      <a:pt x="452483" y="295160"/>
                      <a:pt x="9716" y="368950"/>
                      <a:pt x="11658" y="396136"/>
                    </a:cubicBezTo>
                    <a:cubicBezTo>
                      <a:pt x="13600" y="423322"/>
                      <a:pt x="468019" y="403903"/>
                      <a:pt x="466077" y="431089"/>
                    </a:cubicBezTo>
                    <a:cubicBezTo>
                      <a:pt x="464135" y="458275"/>
                      <a:pt x="-1936" y="535948"/>
                      <a:pt x="6" y="559250"/>
                    </a:cubicBezTo>
                    <a:cubicBezTo>
                      <a:pt x="1948" y="582552"/>
                      <a:pt x="477729" y="543716"/>
                      <a:pt x="477729" y="570902"/>
                    </a:cubicBezTo>
                    <a:cubicBezTo>
                      <a:pt x="477729" y="598088"/>
                      <a:pt x="-1936" y="701005"/>
                      <a:pt x="6" y="722365"/>
                    </a:cubicBezTo>
                    <a:cubicBezTo>
                      <a:pt x="1948" y="743725"/>
                      <a:pt x="438890" y="685470"/>
                      <a:pt x="489381" y="699063"/>
                    </a:cubicBezTo>
                    <a:cubicBezTo>
                      <a:pt x="539872" y="712656"/>
                      <a:pt x="335965" y="784505"/>
                      <a:pt x="302952" y="803923"/>
                    </a:cubicBezTo>
                    <a:cubicBezTo>
                      <a:pt x="269939" y="823341"/>
                      <a:pt x="291300" y="815574"/>
                      <a:pt x="291300" y="815574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/>
                  </a:solidFill>
                </a:endParaRPr>
              </a:p>
            </p:txBody>
          </p:sp>
          <p:cxnSp>
            <p:nvCxnSpPr>
              <p:cNvPr id="134" name="Straight Arrow Connector 133"/>
              <p:cNvCxnSpPr/>
              <p:nvPr/>
            </p:nvCxnSpPr>
            <p:spPr>
              <a:xfrm flipH="1">
                <a:off x="780664" y="2714697"/>
                <a:ext cx="314604" cy="11651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" name="Group 84"/>
            <p:cNvGrpSpPr/>
            <p:nvPr/>
          </p:nvGrpSpPr>
          <p:grpSpPr>
            <a:xfrm>
              <a:off x="2010232" y="2905547"/>
              <a:ext cx="285472" cy="603833"/>
              <a:chOff x="757360" y="1945727"/>
              <a:chExt cx="497374" cy="885480"/>
            </a:xfrm>
          </p:grpSpPr>
          <p:sp>
            <p:nvSpPr>
              <p:cNvPr id="131" name="Freeform 130"/>
              <p:cNvSpPr/>
              <p:nvPr/>
            </p:nvSpPr>
            <p:spPr>
              <a:xfrm>
                <a:off x="757360" y="1945727"/>
                <a:ext cx="497374" cy="792272"/>
              </a:xfrm>
              <a:custGeom>
                <a:avLst/>
                <a:gdLst>
                  <a:gd name="connsiteX0" fmla="*/ 34961 w 497374"/>
                  <a:gd name="connsiteY0" fmla="*/ 0 h 817108"/>
                  <a:gd name="connsiteX1" fmla="*/ 431122 w 497374"/>
                  <a:gd name="connsiteY1" fmla="*/ 81557 h 817108"/>
                  <a:gd name="connsiteX2" fmla="*/ 23309 w 497374"/>
                  <a:gd name="connsiteY2" fmla="*/ 233021 h 817108"/>
                  <a:gd name="connsiteX3" fmla="*/ 454425 w 497374"/>
                  <a:gd name="connsiteY3" fmla="*/ 267974 h 817108"/>
                  <a:gd name="connsiteX4" fmla="*/ 11658 w 497374"/>
                  <a:gd name="connsiteY4" fmla="*/ 396136 h 817108"/>
                  <a:gd name="connsiteX5" fmla="*/ 466077 w 497374"/>
                  <a:gd name="connsiteY5" fmla="*/ 431089 h 817108"/>
                  <a:gd name="connsiteX6" fmla="*/ 6 w 497374"/>
                  <a:gd name="connsiteY6" fmla="*/ 559250 h 817108"/>
                  <a:gd name="connsiteX7" fmla="*/ 477729 w 497374"/>
                  <a:gd name="connsiteY7" fmla="*/ 570902 h 817108"/>
                  <a:gd name="connsiteX8" fmla="*/ 6 w 497374"/>
                  <a:gd name="connsiteY8" fmla="*/ 722365 h 817108"/>
                  <a:gd name="connsiteX9" fmla="*/ 489381 w 497374"/>
                  <a:gd name="connsiteY9" fmla="*/ 699063 h 817108"/>
                  <a:gd name="connsiteX10" fmla="*/ 302952 w 497374"/>
                  <a:gd name="connsiteY10" fmla="*/ 803923 h 817108"/>
                  <a:gd name="connsiteX11" fmla="*/ 291300 w 497374"/>
                  <a:gd name="connsiteY11" fmla="*/ 815574 h 817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7374" h="817108">
                    <a:moveTo>
                      <a:pt x="34961" y="0"/>
                    </a:moveTo>
                    <a:cubicBezTo>
                      <a:pt x="234012" y="21360"/>
                      <a:pt x="433064" y="42720"/>
                      <a:pt x="431122" y="81557"/>
                    </a:cubicBezTo>
                    <a:cubicBezTo>
                      <a:pt x="429180" y="120394"/>
                      <a:pt x="19425" y="201952"/>
                      <a:pt x="23309" y="233021"/>
                    </a:cubicBezTo>
                    <a:cubicBezTo>
                      <a:pt x="27193" y="264090"/>
                      <a:pt x="456367" y="240788"/>
                      <a:pt x="454425" y="267974"/>
                    </a:cubicBezTo>
                    <a:cubicBezTo>
                      <a:pt x="452483" y="295160"/>
                      <a:pt x="9716" y="368950"/>
                      <a:pt x="11658" y="396136"/>
                    </a:cubicBezTo>
                    <a:cubicBezTo>
                      <a:pt x="13600" y="423322"/>
                      <a:pt x="468019" y="403903"/>
                      <a:pt x="466077" y="431089"/>
                    </a:cubicBezTo>
                    <a:cubicBezTo>
                      <a:pt x="464135" y="458275"/>
                      <a:pt x="-1936" y="535948"/>
                      <a:pt x="6" y="559250"/>
                    </a:cubicBezTo>
                    <a:cubicBezTo>
                      <a:pt x="1948" y="582552"/>
                      <a:pt x="477729" y="543716"/>
                      <a:pt x="477729" y="570902"/>
                    </a:cubicBezTo>
                    <a:cubicBezTo>
                      <a:pt x="477729" y="598088"/>
                      <a:pt x="-1936" y="701005"/>
                      <a:pt x="6" y="722365"/>
                    </a:cubicBezTo>
                    <a:cubicBezTo>
                      <a:pt x="1948" y="743725"/>
                      <a:pt x="438890" y="685470"/>
                      <a:pt x="489381" y="699063"/>
                    </a:cubicBezTo>
                    <a:cubicBezTo>
                      <a:pt x="539872" y="712656"/>
                      <a:pt x="335965" y="784505"/>
                      <a:pt x="302952" y="803923"/>
                    </a:cubicBezTo>
                    <a:cubicBezTo>
                      <a:pt x="269939" y="823341"/>
                      <a:pt x="291300" y="815574"/>
                      <a:pt x="291300" y="815574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/>
                  </a:solidFill>
                </a:endParaRPr>
              </a:p>
            </p:txBody>
          </p:sp>
          <p:cxnSp>
            <p:nvCxnSpPr>
              <p:cNvPr id="132" name="Straight Arrow Connector 131"/>
              <p:cNvCxnSpPr/>
              <p:nvPr/>
            </p:nvCxnSpPr>
            <p:spPr>
              <a:xfrm flipH="1">
                <a:off x="780664" y="2714697"/>
                <a:ext cx="314604" cy="11651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6" name="Group 85"/>
            <p:cNvGrpSpPr/>
            <p:nvPr/>
          </p:nvGrpSpPr>
          <p:grpSpPr>
            <a:xfrm>
              <a:off x="603586" y="3652623"/>
              <a:ext cx="285472" cy="603833"/>
              <a:chOff x="757360" y="1945727"/>
              <a:chExt cx="497374" cy="885480"/>
            </a:xfrm>
          </p:grpSpPr>
          <p:sp>
            <p:nvSpPr>
              <p:cNvPr id="129" name="Freeform 128"/>
              <p:cNvSpPr/>
              <p:nvPr/>
            </p:nvSpPr>
            <p:spPr>
              <a:xfrm>
                <a:off x="757360" y="1945727"/>
                <a:ext cx="497374" cy="792272"/>
              </a:xfrm>
              <a:custGeom>
                <a:avLst/>
                <a:gdLst>
                  <a:gd name="connsiteX0" fmla="*/ 34961 w 497374"/>
                  <a:gd name="connsiteY0" fmla="*/ 0 h 817108"/>
                  <a:gd name="connsiteX1" fmla="*/ 431122 w 497374"/>
                  <a:gd name="connsiteY1" fmla="*/ 81557 h 817108"/>
                  <a:gd name="connsiteX2" fmla="*/ 23309 w 497374"/>
                  <a:gd name="connsiteY2" fmla="*/ 233021 h 817108"/>
                  <a:gd name="connsiteX3" fmla="*/ 454425 w 497374"/>
                  <a:gd name="connsiteY3" fmla="*/ 267974 h 817108"/>
                  <a:gd name="connsiteX4" fmla="*/ 11658 w 497374"/>
                  <a:gd name="connsiteY4" fmla="*/ 396136 h 817108"/>
                  <a:gd name="connsiteX5" fmla="*/ 466077 w 497374"/>
                  <a:gd name="connsiteY5" fmla="*/ 431089 h 817108"/>
                  <a:gd name="connsiteX6" fmla="*/ 6 w 497374"/>
                  <a:gd name="connsiteY6" fmla="*/ 559250 h 817108"/>
                  <a:gd name="connsiteX7" fmla="*/ 477729 w 497374"/>
                  <a:gd name="connsiteY7" fmla="*/ 570902 h 817108"/>
                  <a:gd name="connsiteX8" fmla="*/ 6 w 497374"/>
                  <a:gd name="connsiteY8" fmla="*/ 722365 h 817108"/>
                  <a:gd name="connsiteX9" fmla="*/ 489381 w 497374"/>
                  <a:gd name="connsiteY9" fmla="*/ 699063 h 817108"/>
                  <a:gd name="connsiteX10" fmla="*/ 302952 w 497374"/>
                  <a:gd name="connsiteY10" fmla="*/ 803923 h 817108"/>
                  <a:gd name="connsiteX11" fmla="*/ 291300 w 497374"/>
                  <a:gd name="connsiteY11" fmla="*/ 815574 h 817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7374" h="817108">
                    <a:moveTo>
                      <a:pt x="34961" y="0"/>
                    </a:moveTo>
                    <a:cubicBezTo>
                      <a:pt x="234012" y="21360"/>
                      <a:pt x="433064" y="42720"/>
                      <a:pt x="431122" y="81557"/>
                    </a:cubicBezTo>
                    <a:cubicBezTo>
                      <a:pt x="429180" y="120394"/>
                      <a:pt x="19425" y="201952"/>
                      <a:pt x="23309" y="233021"/>
                    </a:cubicBezTo>
                    <a:cubicBezTo>
                      <a:pt x="27193" y="264090"/>
                      <a:pt x="456367" y="240788"/>
                      <a:pt x="454425" y="267974"/>
                    </a:cubicBezTo>
                    <a:cubicBezTo>
                      <a:pt x="452483" y="295160"/>
                      <a:pt x="9716" y="368950"/>
                      <a:pt x="11658" y="396136"/>
                    </a:cubicBezTo>
                    <a:cubicBezTo>
                      <a:pt x="13600" y="423322"/>
                      <a:pt x="468019" y="403903"/>
                      <a:pt x="466077" y="431089"/>
                    </a:cubicBezTo>
                    <a:cubicBezTo>
                      <a:pt x="464135" y="458275"/>
                      <a:pt x="-1936" y="535948"/>
                      <a:pt x="6" y="559250"/>
                    </a:cubicBezTo>
                    <a:cubicBezTo>
                      <a:pt x="1948" y="582552"/>
                      <a:pt x="477729" y="543716"/>
                      <a:pt x="477729" y="570902"/>
                    </a:cubicBezTo>
                    <a:cubicBezTo>
                      <a:pt x="477729" y="598088"/>
                      <a:pt x="-1936" y="701005"/>
                      <a:pt x="6" y="722365"/>
                    </a:cubicBezTo>
                    <a:cubicBezTo>
                      <a:pt x="1948" y="743725"/>
                      <a:pt x="438890" y="685470"/>
                      <a:pt x="489381" y="699063"/>
                    </a:cubicBezTo>
                    <a:cubicBezTo>
                      <a:pt x="539872" y="712656"/>
                      <a:pt x="335965" y="784505"/>
                      <a:pt x="302952" y="803923"/>
                    </a:cubicBezTo>
                    <a:cubicBezTo>
                      <a:pt x="269939" y="823341"/>
                      <a:pt x="291300" y="815574"/>
                      <a:pt x="291300" y="815574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/>
                  </a:solidFill>
                </a:endParaRPr>
              </a:p>
            </p:txBody>
          </p:sp>
          <p:cxnSp>
            <p:nvCxnSpPr>
              <p:cNvPr id="130" name="Straight Arrow Connector 129"/>
              <p:cNvCxnSpPr/>
              <p:nvPr/>
            </p:nvCxnSpPr>
            <p:spPr>
              <a:xfrm flipH="1">
                <a:off x="780664" y="2714697"/>
                <a:ext cx="314604" cy="11651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7" name="Group 86"/>
            <p:cNvGrpSpPr/>
            <p:nvPr/>
          </p:nvGrpSpPr>
          <p:grpSpPr>
            <a:xfrm>
              <a:off x="950600" y="3652623"/>
              <a:ext cx="285472" cy="603833"/>
              <a:chOff x="757360" y="1945727"/>
              <a:chExt cx="497374" cy="885480"/>
            </a:xfrm>
          </p:grpSpPr>
          <p:sp>
            <p:nvSpPr>
              <p:cNvPr id="127" name="Freeform 126"/>
              <p:cNvSpPr/>
              <p:nvPr/>
            </p:nvSpPr>
            <p:spPr>
              <a:xfrm>
                <a:off x="757360" y="1945727"/>
                <a:ext cx="497374" cy="792272"/>
              </a:xfrm>
              <a:custGeom>
                <a:avLst/>
                <a:gdLst>
                  <a:gd name="connsiteX0" fmla="*/ 34961 w 497374"/>
                  <a:gd name="connsiteY0" fmla="*/ 0 h 817108"/>
                  <a:gd name="connsiteX1" fmla="*/ 431122 w 497374"/>
                  <a:gd name="connsiteY1" fmla="*/ 81557 h 817108"/>
                  <a:gd name="connsiteX2" fmla="*/ 23309 w 497374"/>
                  <a:gd name="connsiteY2" fmla="*/ 233021 h 817108"/>
                  <a:gd name="connsiteX3" fmla="*/ 454425 w 497374"/>
                  <a:gd name="connsiteY3" fmla="*/ 267974 h 817108"/>
                  <a:gd name="connsiteX4" fmla="*/ 11658 w 497374"/>
                  <a:gd name="connsiteY4" fmla="*/ 396136 h 817108"/>
                  <a:gd name="connsiteX5" fmla="*/ 466077 w 497374"/>
                  <a:gd name="connsiteY5" fmla="*/ 431089 h 817108"/>
                  <a:gd name="connsiteX6" fmla="*/ 6 w 497374"/>
                  <a:gd name="connsiteY6" fmla="*/ 559250 h 817108"/>
                  <a:gd name="connsiteX7" fmla="*/ 477729 w 497374"/>
                  <a:gd name="connsiteY7" fmla="*/ 570902 h 817108"/>
                  <a:gd name="connsiteX8" fmla="*/ 6 w 497374"/>
                  <a:gd name="connsiteY8" fmla="*/ 722365 h 817108"/>
                  <a:gd name="connsiteX9" fmla="*/ 489381 w 497374"/>
                  <a:gd name="connsiteY9" fmla="*/ 699063 h 817108"/>
                  <a:gd name="connsiteX10" fmla="*/ 302952 w 497374"/>
                  <a:gd name="connsiteY10" fmla="*/ 803923 h 817108"/>
                  <a:gd name="connsiteX11" fmla="*/ 291300 w 497374"/>
                  <a:gd name="connsiteY11" fmla="*/ 815574 h 817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7374" h="817108">
                    <a:moveTo>
                      <a:pt x="34961" y="0"/>
                    </a:moveTo>
                    <a:cubicBezTo>
                      <a:pt x="234012" y="21360"/>
                      <a:pt x="433064" y="42720"/>
                      <a:pt x="431122" y="81557"/>
                    </a:cubicBezTo>
                    <a:cubicBezTo>
                      <a:pt x="429180" y="120394"/>
                      <a:pt x="19425" y="201952"/>
                      <a:pt x="23309" y="233021"/>
                    </a:cubicBezTo>
                    <a:cubicBezTo>
                      <a:pt x="27193" y="264090"/>
                      <a:pt x="456367" y="240788"/>
                      <a:pt x="454425" y="267974"/>
                    </a:cubicBezTo>
                    <a:cubicBezTo>
                      <a:pt x="452483" y="295160"/>
                      <a:pt x="9716" y="368950"/>
                      <a:pt x="11658" y="396136"/>
                    </a:cubicBezTo>
                    <a:cubicBezTo>
                      <a:pt x="13600" y="423322"/>
                      <a:pt x="468019" y="403903"/>
                      <a:pt x="466077" y="431089"/>
                    </a:cubicBezTo>
                    <a:cubicBezTo>
                      <a:pt x="464135" y="458275"/>
                      <a:pt x="-1936" y="535948"/>
                      <a:pt x="6" y="559250"/>
                    </a:cubicBezTo>
                    <a:cubicBezTo>
                      <a:pt x="1948" y="582552"/>
                      <a:pt x="477729" y="543716"/>
                      <a:pt x="477729" y="570902"/>
                    </a:cubicBezTo>
                    <a:cubicBezTo>
                      <a:pt x="477729" y="598088"/>
                      <a:pt x="-1936" y="701005"/>
                      <a:pt x="6" y="722365"/>
                    </a:cubicBezTo>
                    <a:cubicBezTo>
                      <a:pt x="1948" y="743725"/>
                      <a:pt x="438890" y="685470"/>
                      <a:pt x="489381" y="699063"/>
                    </a:cubicBezTo>
                    <a:cubicBezTo>
                      <a:pt x="539872" y="712656"/>
                      <a:pt x="335965" y="784505"/>
                      <a:pt x="302952" y="803923"/>
                    </a:cubicBezTo>
                    <a:cubicBezTo>
                      <a:pt x="269939" y="823341"/>
                      <a:pt x="291300" y="815574"/>
                      <a:pt x="291300" y="815574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/>
                  </a:solidFill>
                </a:endParaRPr>
              </a:p>
            </p:txBody>
          </p:sp>
          <p:cxnSp>
            <p:nvCxnSpPr>
              <p:cNvPr id="128" name="Straight Arrow Connector 127"/>
              <p:cNvCxnSpPr/>
              <p:nvPr/>
            </p:nvCxnSpPr>
            <p:spPr>
              <a:xfrm flipH="1">
                <a:off x="780664" y="2714697"/>
                <a:ext cx="314604" cy="11651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8" name="Group 87"/>
            <p:cNvGrpSpPr/>
            <p:nvPr/>
          </p:nvGrpSpPr>
          <p:grpSpPr>
            <a:xfrm>
              <a:off x="1296687" y="3665824"/>
              <a:ext cx="285472" cy="603833"/>
              <a:chOff x="757360" y="1945727"/>
              <a:chExt cx="497374" cy="885480"/>
            </a:xfrm>
          </p:grpSpPr>
          <p:sp>
            <p:nvSpPr>
              <p:cNvPr id="125" name="Freeform 124"/>
              <p:cNvSpPr/>
              <p:nvPr/>
            </p:nvSpPr>
            <p:spPr>
              <a:xfrm>
                <a:off x="757360" y="1945727"/>
                <a:ext cx="497374" cy="792272"/>
              </a:xfrm>
              <a:custGeom>
                <a:avLst/>
                <a:gdLst>
                  <a:gd name="connsiteX0" fmla="*/ 34961 w 497374"/>
                  <a:gd name="connsiteY0" fmla="*/ 0 h 817108"/>
                  <a:gd name="connsiteX1" fmla="*/ 431122 w 497374"/>
                  <a:gd name="connsiteY1" fmla="*/ 81557 h 817108"/>
                  <a:gd name="connsiteX2" fmla="*/ 23309 w 497374"/>
                  <a:gd name="connsiteY2" fmla="*/ 233021 h 817108"/>
                  <a:gd name="connsiteX3" fmla="*/ 454425 w 497374"/>
                  <a:gd name="connsiteY3" fmla="*/ 267974 h 817108"/>
                  <a:gd name="connsiteX4" fmla="*/ 11658 w 497374"/>
                  <a:gd name="connsiteY4" fmla="*/ 396136 h 817108"/>
                  <a:gd name="connsiteX5" fmla="*/ 466077 w 497374"/>
                  <a:gd name="connsiteY5" fmla="*/ 431089 h 817108"/>
                  <a:gd name="connsiteX6" fmla="*/ 6 w 497374"/>
                  <a:gd name="connsiteY6" fmla="*/ 559250 h 817108"/>
                  <a:gd name="connsiteX7" fmla="*/ 477729 w 497374"/>
                  <a:gd name="connsiteY7" fmla="*/ 570902 h 817108"/>
                  <a:gd name="connsiteX8" fmla="*/ 6 w 497374"/>
                  <a:gd name="connsiteY8" fmla="*/ 722365 h 817108"/>
                  <a:gd name="connsiteX9" fmla="*/ 489381 w 497374"/>
                  <a:gd name="connsiteY9" fmla="*/ 699063 h 817108"/>
                  <a:gd name="connsiteX10" fmla="*/ 302952 w 497374"/>
                  <a:gd name="connsiteY10" fmla="*/ 803923 h 817108"/>
                  <a:gd name="connsiteX11" fmla="*/ 291300 w 497374"/>
                  <a:gd name="connsiteY11" fmla="*/ 815574 h 817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7374" h="817108">
                    <a:moveTo>
                      <a:pt x="34961" y="0"/>
                    </a:moveTo>
                    <a:cubicBezTo>
                      <a:pt x="234012" y="21360"/>
                      <a:pt x="433064" y="42720"/>
                      <a:pt x="431122" y="81557"/>
                    </a:cubicBezTo>
                    <a:cubicBezTo>
                      <a:pt x="429180" y="120394"/>
                      <a:pt x="19425" y="201952"/>
                      <a:pt x="23309" y="233021"/>
                    </a:cubicBezTo>
                    <a:cubicBezTo>
                      <a:pt x="27193" y="264090"/>
                      <a:pt x="456367" y="240788"/>
                      <a:pt x="454425" y="267974"/>
                    </a:cubicBezTo>
                    <a:cubicBezTo>
                      <a:pt x="452483" y="295160"/>
                      <a:pt x="9716" y="368950"/>
                      <a:pt x="11658" y="396136"/>
                    </a:cubicBezTo>
                    <a:cubicBezTo>
                      <a:pt x="13600" y="423322"/>
                      <a:pt x="468019" y="403903"/>
                      <a:pt x="466077" y="431089"/>
                    </a:cubicBezTo>
                    <a:cubicBezTo>
                      <a:pt x="464135" y="458275"/>
                      <a:pt x="-1936" y="535948"/>
                      <a:pt x="6" y="559250"/>
                    </a:cubicBezTo>
                    <a:cubicBezTo>
                      <a:pt x="1948" y="582552"/>
                      <a:pt x="477729" y="543716"/>
                      <a:pt x="477729" y="570902"/>
                    </a:cubicBezTo>
                    <a:cubicBezTo>
                      <a:pt x="477729" y="598088"/>
                      <a:pt x="-1936" y="701005"/>
                      <a:pt x="6" y="722365"/>
                    </a:cubicBezTo>
                    <a:cubicBezTo>
                      <a:pt x="1948" y="743725"/>
                      <a:pt x="438890" y="685470"/>
                      <a:pt x="489381" y="699063"/>
                    </a:cubicBezTo>
                    <a:cubicBezTo>
                      <a:pt x="539872" y="712656"/>
                      <a:pt x="335965" y="784505"/>
                      <a:pt x="302952" y="803923"/>
                    </a:cubicBezTo>
                    <a:cubicBezTo>
                      <a:pt x="269939" y="823341"/>
                      <a:pt x="291300" y="815574"/>
                      <a:pt x="291300" y="815574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/>
                  </a:solidFill>
                </a:endParaRPr>
              </a:p>
            </p:txBody>
          </p:sp>
          <p:cxnSp>
            <p:nvCxnSpPr>
              <p:cNvPr id="126" name="Straight Arrow Connector 125"/>
              <p:cNvCxnSpPr/>
              <p:nvPr/>
            </p:nvCxnSpPr>
            <p:spPr>
              <a:xfrm flipH="1">
                <a:off x="780664" y="2714697"/>
                <a:ext cx="314604" cy="11651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" name="Group 88"/>
            <p:cNvGrpSpPr/>
            <p:nvPr/>
          </p:nvGrpSpPr>
          <p:grpSpPr>
            <a:xfrm>
              <a:off x="1626779" y="3677475"/>
              <a:ext cx="285472" cy="603833"/>
              <a:chOff x="757360" y="1945727"/>
              <a:chExt cx="497374" cy="885480"/>
            </a:xfrm>
          </p:grpSpPr>
          <p:sp>
            <p:nvSpPr>
              <p:cNvPr id="123" name="Freeform 122"/>
              <p:cNvSpPr/>
              <p:nvPr/>
            </p:nvSpPr>
            <p:spPr>
              <a:xfrm>
                <a:off x="757360" y="1945727"/>
                <a:ext cx="497374" cy="792272"/>
              </a:xfrm>
              <a:custGeom>
                <a:avLst/>
                <a:gdLst>
                  <a:gd name="connsiteX0" fmla="*/ 34961 w 497374"/>
                  <a:gd name="connsiteY0" fmla="*/ 0 h 817108"/>
                  <a:gd name="connsiteX1" fmla="*/ 431122 w 497374"/>
                  <a:gd name="connsiteY1" fmla="*/ 81557 h 817108"/>
                  <a:gd name="connsiteX2" fmla="*/ 23309 w 497374"/>
                  <a:gd name="connsiteY2" fmla="*/ 233021 h 817108"/>
                  <a:gd name="connsiteX3" fmla="*/ 454425 w 497374"/>
                  <a:gd name="connsiteY3" fmla="*/ 267974 h 817108"/>
                  <a:gd name="connsiteX4" fmla="*/ 11658 w 497374"/>
                  <a:gd name="connsiteY4" fmla="*/ 396136 h 817108"/>
                  <a:gd name="connsiteX5" fmla="*/ 466077 w 497374"/>
                  <a:gd name="connsiteY5" fmla="*/ 431089 h 817108"/>
                  <a:gd name="connsiteX6" fmla="*/ 6 w 497374"/>
                  <a:gd name="connsiteY6" fmla="*/ 559250 h 817108"/>
                  <a:gd name="connsiteX7" fmla="*/ 477729 w 497374"/>
                  <a:gd name="connsiteY7" fmla="*/ 570902 h 817108"/>
                  <a:gd name="connsiteX8" fmla="*/ 6 w 497374"/>
                  <a:gd name="connsiteY8" fmla="*/ 722365 h 817108"/>
                  <a:gd name="connsiteX9" fmla="*/ 489381 w 497374"/>
                  <a:gd name="connsiteY9" fmla="*/ 699063 h 817108"/>
                  <a:gd name="connsiteX10" fmla="*/ 302952 w 497374"/>
                  <a:gd name="connsiteY10" fmla="*/ 803923 h 817108"/>
                  <a:gd name="connsiteX11" fmla="*/ 291300 w 497374"/>
                  <a:gd name="connsiteY11" fmla="*/ 815574 h 817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7374" h="817108">
                    <a:moveTo>
                      <a:pt x="34961" y="0"/>
                    </a:moveTo>
                    <a:cubicBezTo>
                      <a:pt x="234012" y="21360"/>
                      <a:pt x="433064" y="42720"/>
                      <a:pt x="431122" y="81557"/>
                    </a:cubicBezTo>
                    <a:cubicBezTo>
                      <a:pt x="429180" y="120394"/>
                      <a:pt x="19425" y="201952"/>
                      <a:pt x="23309" y="233021"/>
                    </a:cubicBezTo>
                    <a:cubicBezTo>
                      <a:pt x="27193" y="264090"/>
                      <a:pt x="456367" y="240788"/>
                      <a:pt x="454425" y="267974"/>
                    </a:cubicBezTo>
                    <a:cubicBezTo>
                      <a:pt x="452483" y="295160"/>
                      <a:pt x="9716" y="368950"/>
                      <a:pt x="11658" y="396136"/>
                    </a:cubicBezTo>
                    <a:cubicBezTo>
                      <a:pt x="13600" y="423322"/>
                      <a:pt x="468019" y="403903"/>
                      <a:pt x="466077" y="431089"/>
                    </a:cubicBezTo>
                    <a:cubicBezTo>
                      <a:pt x="464135" y="458275"/>
                      <a:pt x="-1936" y="535948"/>
                      <a:pt x="6" y="559250"/>
                    </a:cubicBezTo>
                    <a:cubicBezTo>
                      <a:pt x="1948" y="582552"/>
                      <a:pt x="477729" y="543716"/>
                      <a:pt x="477729" y="570902"/>
                    </a:cubicBezTo>
                    <a:cubicBezTo>
                      <a:pt x="477729" y="598088"/>
                      <a:pt x="-1936" y="701005"/>
                      <a:pt x="6" y="722365"/>
                    </a:cubicBezTo>
                    <a:cubicBezTo>
                      <a:pt x="1948" y="743725"/>
                      <a:pt x="438890" y="685470"/>
                      <a:pt x="489381" y="699063"/>
                    </a:cubicBezTo>
                    <a:cubicBezTo>
                      <a:pt x="539872" y="712656"/>
                      <a:pt x="335965" y="784505"/>
                      <a:pt x="302952" y="803923"/>
                    </a:cubicBezTo>
                    <a:cubicBezTo>
                      <a:pt x="269939" y="823341"/>
                      <a:pt x="291300" y="815574"/>
                      <a:pt x="291300" y="815574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/>
                  </a:solidFill>
                </a:endParaRPr>
              </a:p>
            </p:txBody>
          </p:sp>
          <p:cxnSp>
            <p:nvCxnSpPr>
              <p:cNvPr id="124" name="Straight Arrow Connector 123"/>
              <p:cNvCxnSpPr/>
              <p:nvPr/>
            </p:nvCxnSpPr>
            <p:spPr>
              <a:xfrm flipH="1">
                <a:off x="780664" y="2714697"/>
                <a:ext cx="314604" cy="11651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0" name="Group 89"/>
            <p:cNvGrpSpPr/>
            <p:nvPr/>
          </p:nvGrpSpPr>
          <p:grpSpPr>
            <a:xfrm>
              <a:off x="1988915" y="3690063"/>
              <a:ext cx="285472" cy="603833"/>
              <a:chOff x="757360" y="1945727"/>
              <a:chExt cx="497374" cy="885480"/>
            </a:xfrm>
          </p:grpSpPr>
          <p:sp>
            <p:nvSpPr>
              <p:cNvPr id="121" name="Freeform 120"/>
              <p:cNvSpPr/>
              <p:nvPr/>
            </p:nvSpPr>
            <p:spPr>
              <a:xfrm>
                <a:off x="757360" y="1945727"/>
                <a:ext cx="497374" cy="792272"/>
              </a:xfrm>
              <a:custGeom>
                <a:avLst/>
                <a:gdLst>
                  <a:gd name="connsiteX0" fmla="*/ 34961 w 497374"/>
                  <a:gd name="connsiteY0" fmla="*/ 0 h 817108"/>
                  <a:gd name="connsiteX1" fmla="*/ 431122 w 497374"/>
                  <a:gd name="connsiteY1" fmla="*/ 81557 h 817108"/>
                  <a:gd name="connsiteX2" fmla="*/ 23309 w 497374"/>
                  <a:gd name="connsiteY2" fmla="*/ 233021 h 817108"/>
                  <a:gd name="connsiteX3" fmla="*/ 454425 w 497374"/>
                  <a:gd name="connsiteY3" fmla="*/ 267974 h 817108"/>
                  <a:gd name="connsiteX4" fmla="*/ 11658 w 497374"/>
                  <a:gd name="connsiteY4" fmla="*/ 396136 h 817108"/>
                  <a:gd name="connsiteX5" fmla="*/ 466077 w 497374"/>
                  <a:gd name="connsiteY5" fmla="*/ 431089 h 817108"/>
                  <a:gd name="connsiteX6" fmla="*/ 6 w 497374"/>
                  <a:gd name="connsiteY6" fmla="*/ 559250 h 817108"/>
                  <a:gd name="connsiteX7" fmla="*/ 477729 w 497374"/>
                  <a:gd name="connsiteY7" fmla="*/ 570902 h 817108"/>
                  <a:gd name="connsiteX8" fmla="*/ 6 w 497374"/>
                  <a:gd name="connsiteY8" fmla="*/ 722365 h 817108"/>
                  <a:gd name="connsiteX9" fmla="*/ 489381 w 497374"/>
                  <a:gd name="connsiteY9" fmla="*/ 699063 h 817108"/>
                  <a:gd name="connsiteX10" fmla="*/ 302952 w 497374"/>
                  <a:gd name="connsiteY10" fmla="*/ 803923 h 817108"/>
                  <a:gd name="connsiteX11" fmla="*/ 291300 w 497374"/>
                  <a:gd name="connsiteY11" fmla="*/ 815574 h 817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7374" h="817108">
                    <a:moveTo>
                      <a:pt x="34961" y="0"/>
                    </a:moveTo>
                    <a:cubicBezTo>
                      <a:pt x="234012" y="21360"/>
                      <a:pt x="433064" y="42720"/>
                      <a:pt x="431122" y="81557"/>
                    </a:cubicBezTo>
                    <a:cubicBezTo>
                      <a:pt x="429180" y="120394"/>
                      <a:pt x="19425" y="201952"/>
                      <a:pt x="23309" y="233021"/>
                    </a:cubicBezTo>
                    <a:cubicBezTo>
                      <a:pt x="27193" y="264090"/>
                      <a:pt x="456367" y="240788"/>
                      <a:pt x="454425" y="267974"/>
                    </a:cubicBezTo>
                    <a:cubicBezTo>
                      <a:pt x="452483" y="295160"/>
                      <a:pt x="9716" y="368950"/>
                      <a:pt x="11658" y="396136"/>
                    </a:cubicBezTo>
                    <a:cubicBezTo>
                      <a:pt x="13600" y="423322"/>
                      <a:pt x="468019" y="403903"/>
                      <a:pt x="466077" y="431089"/>
                    </a:cubicBezTo>
                    <a:cubicBezTo>
                      <a:pt x="464135" y="458275"/>
                      <a:pt x="-1936" y="535948"/>
                      <a:pt x="6" y="559250"/>
                    </a:cubicBezTo>
                    <a:cubicBezTo>
                      <a:pt x="1948" y="582552"/>
                      <a:pt x="477729" y="543716"/>
                      <a:pt x="477729" y="570902"/>
                    </a:cubicBezTo>
                    <a:cubicBezTo>
                      <a:pt x="477729" y="598088"/>
                      <a:pt x="-1936" y="701005"/>
                      <a:pt x="6" y="722365"/>
                    </a:cubicBezTo>
                    <a:cubicBezTo>
                      <a:pt x="1948" y="743725"/>
                      <a:pt x="438890" y="685470"/>
                      <a:pt x="489381" y="699063"/>
                    </a:cubicBezTo>
                    <a:cubicBezTo>
                      <a:pt x="539872" y="712656"/>
                      <a:pt x="335965" y="784505"/>
                      <a:pt x="302952" y="803923"/>
                    </a:cubicBezTo>
                    <a:cubicBezTo>
                      <a:pt x="269939" y="823341"/>
                      <a:pt x="291300" y="815574"/>
                      <a:pt x="291300" y="815574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/>
                  </a:solidFill>
                </a:endParaRPr>
              </a:p>
            </p:txBody>
          </p:sp>
          <p:cxnSp>
            <p:nvCxnSpPr>
              <p:cNvPr id="122" name="Straight Arrow Connector 121"/>
              <p:cNvCxnSpPr/>
              <p:nvPr/>
            </p:nvCxnSpPr>
            <p:spPr>
              <a:xfrm flipH="1">
                <a:off x="780664" y="2714697"/>
                <a:ext cx="314604" cy="11651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1" name="Group 90"/>
            <p:cNvGrpSpPr/>
            <p:nvPr/>
          </p:nvGrpSpPr>
          <p:grpSpPr>
            <a:xfrm>
              <a:off x="2676102" y="2880695"/>
              <a:ext cx="285472" cy="603833"/>
              <a:chOff x="757360" y="1945727"/>
              <a:chExt cx="497374" cy="885480"/>
            </a:xfrm>
          </p:grpSpPr>
          <p:sp>
            <p:nvSpPr>
              <p:cNvPr id="119" name="Freeform 118"/>
              <p:cNvSpPr/>
              <p:nvPr/>
            </p:nvSpPr>
            <p:spPr>
              <a:xfrm>
                <a:off x="757360" y="1945727"/>
                <a:ext cx="497374" cy="792272"/>
              </a:xfrm>
              <a:custGeom>
                <a:avLst/>
                <a:gdLst>
                  <a:gd name="connsiteX0" fmla="*/ 34961 w 497374"/>
                  <a:gd name="connsiteY0" fmla="*/ 0 h 817108"/>
                  <a:gd name="connsiteX1" fmla="*/ 431122 w 497374"/>
                  <a:gd name="connsiteY1" fmla="*/ 81557 h 817108"/>
                  <a:gd name="connsiteX2" fmla="*/ 23309 w 497374"/>
                  <a:gd name="connsiteY2" fmla="*/ 233021 h 817108"/>
                  <a:gd name="connsiteX3" fmla="*/ 454425 w 497374"/>
                  <a:gd name="connsiteY3" fmla="*/ 267974 h 817108"/>
                  <a:gd name="connsiteX4" fmla="*/ 11658 w 497374"/>
                  <a:gd name="connsiteY4" fmla="*/ 396136 h 817108"/>
                  <a:gd name="connsiteX5" fmla="*/ 466077 w 497374"/>
                  <a:gd name="connsiteY5" fmla="*/ 431089 h 817108"/>
                  <a:gd name="connsiteX6" fmla="*/ 6 w 497374"/>
                  <a:gd name="connsiteY6" fmla="*/ 559250 h 817108"/>
                  <a:gd name="connsiteX7" fmla="*/ 477729 w 497374"/>
                  <a:gd name="connsiteY7" fmla="*/ 570902 h 817108"/>
                  <a:gd name="connsiteX8" fmla="*/ 6 w 497374"/>
                  <a:gd name="connsiteY8" fmla="*/ 722365 h 817108"/>
                  <a:gd name="connsiteX9" fmla="*/ 489381 w 497374"/>
                  <a:gd name="connsiteY9" fmla="*/ 699063 h 817108"/>
                  <a:gd name="connsiteX10" fmla="*/ 302952 w 497374"/>
                  <a:gd name="connsiteY10" fmla="*/ 803923 h 817108"/>
                  <a:gd name="connsiteX11" fmla="*/ 291300 w 497374"/>
                  <a:gd name="connsiteY11" fmla="*/ 815574 h 817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7374" h="817108">
                    <a:moveTo>
                      <a:pt x="34961" y="0"/>
                    </a:moveTo>
                    <a:cubicBezTo>
                      <a:pt x="234012" y="21360"/>
                      <a:pt x="433064" y="42720"/>
                      <a:pt x="431122" y="81557"/>
                    </a:cubicBezTo>
                    <a:cubicBezTo>
                      <a:pt x="429180" y="120394"/>
                      <a:pt x="19425" y="201952"/>
                      <a:pt x="23309" y="233021"/>
                    </a:cubicBezTo>
                    <a:cubicBezTo>
                      <a:pt x="27193" y="264090"/>
                      <a:pt x="456367" y="240788"/>
                      <a:pt x="454425" y="267974"/>
                    </a:cubicBezTo>
                    <a:cubicBezTo>
                      <a:pt x="452483" y="295160"/>
                      <a:pt x="9716" y="368950"/>
                      <a:pt x="11658" y="396136"/>
                    </a:cubicBezTo>
                    <a:cubicBezTo>
                      <a:pt x="13600" y="423322"/>
                      <a:pt x="468019" y="403903"/>
                      <a:pt x="466077" y="431089"/>
                    </a:cubicBezTo>
                    <a:cubicBezTo>
                      <a:pt x="464135" y="458275"/>
                      <a:pt x="-1936" y="535948"/>
                      <a:pt x="6" y="559250"/>
                    </a:cubicBezTo>
                    <a:cubicBezTo>
                      <a:pt x="1948" y="582552"/>
                      <a:pt x="477729" y="543716"/>
                      <a:pt x="477729" y="570902"/>
                    </a:cubicBezTo>
                    <a:cubicBezTo>
                      <a:pt x="477729" y="598088"/>
                      <a:pt x="-1936" y="701005"/>
                      <a:pt x="6" y="722365"/>
                    </a:cubicBezTo>
                    <a:cubicBezTo>
                      <a:pt x="1948" y="743725"/>
                      <a:pt x="438890" y="685470"/>
                      <a:pt x="489381" y="699063"/>
                    </a:cubicBezTo>
                    <a:cubicBezTo>
                      <a:pt x="539872" y="712656"/>
                      <a:pt x="335965" y="784505"/>
                      <a:pt x="302952" y="803923"/>
                    </a:cubicBezTo>
                    <a:cubicBezTo>
                      <a:pt x="269939" y="823341"/>
                      <a:pt x="291300" y="815574"/>
                      <a:pt x="291300" y="815574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/>
                  </a:solidFill>
                </a:endParaRPr>
              </a:p>
            </p:txBody>
          </p:sp>
          <p:cxnSp>
            <p:nvCxnSpPr>
              <p:cNvPr id="120" name="Straight Arrow Connector 119"/>
              <p:cNvCxnSpPr/>
              <p:nvPr/>
            </p:nvCxnSpPr>
            <p:spPr>
              <a:xfrm flipH="1">
                <a:off x="780664" y="2714697"/>
                <a:ext cx="314604" cy="11651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Group 91"/>
            <p:cNvGrpSpPr/>
            <p:nvPr/>
          </p:nvGrpSpPr>
          <p:grpSpPr>
            <a:xfrm>
              <a:off x="3023116" y="2880695"/>
              <a:ext cx="285472" cy="603833"/>
              <a:chOff x="757360" y="1945727"/>
              <a:chExt cx="497374" cy="885480"/>
            </a:xfrm>
          </p:grpSpPr>
          <p:sp>
            <p:nvSpPr>
              <p:cNvPr id="117" name="Freeform 116"/>
              <p:cNvSpPr/>
              <p:nvPr/>
            </p:nvSpPr>
            <p:spPr>
              <a:xfrm>
                <a:off x="757360" y="1945727"/>
                <a:ext cx="497374" cy="792272"/>
              </a:xfrm>
              <a:custGeom>
                <a:avLst/>
                <a:gdLst>
                  <a:gd name="connsiteX0" fmla="*/ 34961 w 497374"/>
                  <a:gd name="connsiteY0" fmla="*/ 0 h 817108"/>
                  <a:gd name="connsiteX1" fmla="*/ 431122 w 497374"/>
                  <a:gd name="connsiteY1" fmla="*/ 81557 h 817108"/>
                  <a:gd name="connsiteX2" fmla="*/ 23309 w 497374"/>
                  <a:gd name="connsiteY2" fmla="*/ 233021 h 817108"/>
                  <a:gd name="connsiteX3" fmla="*/ 454425 w 497374"/>
                  <a:gd name="connsiteY3" fmla="*/ 267974 h 817108"/>
                  <a:gd name="connsiteX4" fmla="*/ 11658 w 497374"/>
                  <a:gd name="connsiteY4" fmla="*/ 396136 h 817108"/>
                  <a:gd name="connsiteX5" fmla="*/ 466077 w 497374"/>
                  <a:gd name="connsiteY5" fmla="*/ 431089 h 817108"/>
                  <a:gd name="connsiteX6" fmla="*/ 6 w 497374"/>
                  <a:gd name="connsiteY6" fmla="*/ 559250 h 817108"/>
                  <a:gd name="connsiteX7" fmla="*/ 477729 w 497374"/>
                  <a:gd name="connsiteY7" fmla="*/ 570902 h 817108"/>
                  <a:gd name="connsiteX8" fmla="*/ 6 w 497374"/>
                  <a:gd name="connsiteY8" fmla="*/ 722365 h 817108"/>
                  <a:gd name="connsiteX9" fmla="*/ 489381 w 497374"/>
                  <a:gd name="connsiteY9" fmla="*/ 699063 h 817108"/>
                  <a:gd name="connsiteX10" fmla="*/ 302952 w 497374"/>
                  <a:gd name="connsiteY10" fmla="*/ 803923 h 817108"/>
                  <a:gd name="connsiteX11" fmla="*/ 291300 w 497374"/>
                  <a:gd name="connsiteY11" fmla="*/ 815574 h 817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7374" h="817108">
                    <a:moveTo>
                      <a:pt x="34961" y="0"/>
                    </a:moveTo>
                    <a:cubicBezTo>
                      <a:pt x="234012" y="21360"/>
                      <a:pt x="433064" y="42720"/>
                      <a:pt x="431122" y="81557"/>
                    </a:cubicBezTo>
                    <a:cubicBezTo>
                      <a:pt x="429180" y="120394"/>
                      <a:pt x="19425" y="201952"/>
                      <a:pt x="23309" y="233021"/>
                    </a:cubicBezTo>
                    <a:cubicBezTo>
                      <a:pt x="27193" y="264090"/>
                      <a:pt x="456367" y="240788"/>
                      <a:pt x="454425" y="267974"/>
                    </a:cubicBezTo>
                    <a:cubicBezTo>
                      <a:pt x="452483" y="295160"/>
                      <a:pt x="9716" y="368950"/>
                      <a:pt x="11658" y="396136"/>
                    </a:cubicBezTo>
                    <a:cubicBezTo>
                      <a:pt x="13600" y="423322"/>
                      <a:pt x="468019" y="403903"/>
                      <a:pt x="466077" y="431089"/>
                    </a:cubicBezTo>
                    <a:cubicBezTo>
                      <a:pt x="464135" y="458275"/>
                      <a:pt x="-1936" y="535948"/>
                      <a:pt x="6" y="559250"/>
                    </a:cubicBezTo>
                    <a:cubicBezTo>
                      <a:pt x="1948" y="582552"/>
                      <a:pt x="477729" y="543716"/>
                      <a:pt x="477729" y="570902"/>
                    </a:cubicBezTo>
                    <a:cubicBezTo>
                      <a:pt x="477729" y="598088"/>
                      <a:pt x="-1936" y="701005"/>
                      <a:pt x="6" y="722365"/>
                    </a:cubicBezTo>
                    <a:cubicBezTo>
                      <a:pt x="1948" y="743725"/>
                      <a:pt x="438890" y="685470"/>
                      <a:pt x="489381" y="699063"/>
                    </a:cubicBezTo>
                    <a:cubicBezTo>
                      <a:pt x="539872" y="712656"/>
                      <a:pt x="335965" y="784505"/>
                      <a:pt x="302952" y="803923"/>
                    </a:cubicBezTo>
                    <a:cubicBezTo>
                      <a:pt x="269939" y="823341"/>
                      <a:pt x="291300" y="815574"/>
                      <a:pt x="291300" y="815574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/>
                  </a:solidFill>
                </a:endParaRPr>
              </a:p>
            </p:txBody>
          </p:sp>
          <p:cxnSp>
            <p:nvCxnSpPr>
              <p:cNvPr id="118" name="Straight Arrow Connector 117"/>
              <p:cNvCxnSpPr/>
              <p:nvPr/>
            </p:nvCxnSpPr>
            <p:spPr>
              <a:xfrm flipH="1">
                <a:off x="780664" y="2714697"/>
                <a:ext cx="314604" cy="11651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3" name="Group 92"/>
            <p:cNvGrpSpPr/>
            <p:nvPr/>
          </p:nvGrpSpPr>
          <p:grpSpPr>
            <a:xfrm>
              <a:off x="3369203" y="2893896"/>
              <a:ext cx="285472" cy="603833"/>
              <a:chOff x="757360" y="1945727"/>
              <a:chExt cx="497374" cy="885480"/>
            </a:xfrm>
          </p:grpSpPr>
          <p:sp>
            <p:nvSpPr>
              <p:cNvPr id="115" name="Freeform 114"/>
              <p:cNvSpPr/>
              <p:nvPr/>
            </p:nvSpPr>
            <p:spPr>
              <a:xfrm>
                <a:off x="757360" y="1945727"/>
                <a:ext cx="497374" cy="792272"/>
              </a:xfrm>
              <a:custGeom>
                <a:avLst/>
                <a:gdLst>
                  <a:gd name="connsiteX0" fmla="*/ 34961 w 497374"/>
                  <a:gd name="connsiteY0" fmla="*/ 0 h 817108"/>
                  <a:gd name="connsiteX1" fmla="*/ 431122 w 497374"/>
                  <a:gd name="connsiteY1" fmla="*/ 81557 h 817108"/>
                  <a:gd name="connsiteX2" fmla="*/ 23309 w 497374"/>
                  <a:gd name="connsiteY2" fmla="*/ 233021 h 817108"/>
                  <a:gd name="connsiteX3" fmla="*/ 454425 w 497374"/>
                  <a:gd name="connsiteY3" fmla="*/ 267974 h 817108"/>
                  <a:gd name="connsiteX4" fmla="*/ 11658 w 497374"/>
                  <a:gd name="connsiteY4" fmla="*/ 396136 h 817108"/>
                  <a:gd name="connsiteX5" fmla="*/ 466077 w 497374"/>
                  <a:gd name="connsiteY5" fmla="*/ 431089 h 817108"/>
                  <a:gd name="connsiteX6" fmla="*/ 6 w 497374"/>
                  <a:gd name="connsiteY6" fmla="*/ 559250 h 817108"/>
                  <a:gd name="connsiteX7" fmla="*/ 477729 w 497374"/>
                  <a:gd name="connsiteY7" fmla="*/ 570902 h 817108"/>
                  <a:gd name="connsiteX8" fmla="*/ 6 w 497374"/>
                  <a:gd name="connsiteY8" fmla="*/ 722365 h 817108"/>
                  <a:gd name="connsiteX9" fmla="*/ 489381 w 497374"/>
                  <a:gd name="connsiteY9" fmla="*/ 699063 h 817108"/>
                  <a:gd name="connsiteX10" fmla="*/ 302952 w 497374"/>
                  <a:gd name="connsiteY10" fmla="*/ 803923 h 817108"/>
                  <a:gd name="connsiteX11" fmla="*/ 291300 w 497374"/>
                  <a:gd name="connsiteY11" fmla="*/ 815574 h 817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7374" h="817108">
                    <a:moveTo>
                      <a:pt x="34961" y="0"/>
                    </a:moveTo>
                    <a:cubicBezTo>
                      <a:pt x="234012" y="21360"/>
                      <a:pt x="433064" y="42720"/>
                      <a:pt x="431122" y="81557"/>
                    </a:cubicBezTo>
                    <a:cubicBezTo>
                      <a:pt x="429180" y="120394"/>
                      <a:pt x="19425" y="201952"/>
                      <a:pt x="23309" y="233021"/>
                    </a:cubicBezTo>
                    <a:cubicBezTo>
                      <a:pt x="27193" y="264090"/>
                      <a:pt x="456367" y="240788"/>
                      <a:pt x="454425" y="267974"/>
                    </a:cubicBezTo>
                    <a:cubicBezTo>
                      <a:pt x="452483" y="295160"/>
                      <a:pt x="9716" y="368950"/>
                      <a:pt x="11658" y="396136"/>
                    </a:cubicBezTo>
                    <a:cubicBezTo>
                      <a:pt x="13600" y="423322"/>
                      <a:pt x="468019" y="403903"/>
                      <a:pt x="466077" y="431089"/>
                    </a:cubicBezTo>
                    <a:cubicBezTo>
                      <a:pt x="464135" y="458275"/>
                      <a:pt x="-1936" y="535948"/>
                      <a:pt x="6" y="559250"/>
                    </a:cubicBezTo>
                    <a:cubicBezTo>
                      <a:pt x="1948" y="582552"/>
                      <a:pt x="477729" y="543716"/>
                      <a:pt x="477729" y="570902"/>
                    </a:cubicBezTo>
                    <a:cubicBezTo>
                      <a:pt x="477729" y="598088"/>
                      <a:pt x="-1936" y="701005"/>
                      <a:pt x="6" y="722365"/>
                    </a:cubicBezTo>
                    <a:cubicBezTo>
                      <a:pt x="1948" y="743725"/>
                      <a:pt x="438890" y="685470"/>
                      <a:pt x="489381" y="699063"/>
                    </a:cubicBezTo>
                    <a:cubicBezTo>
                      <a:pt x="539872" y="712656"/>
                      <a:pt x="335965" y="784505"/>
                      <a:pt x="302952" y="803923"/>
                    </a:cubicBezTo>
                    <a:cubicBezTo>
                      <a:pt x="269939" y="823341"/>
                      <a:pt x="291300" y="815574"/>
                      <a:pt x="291300" y="815574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/>
                  </a:solidFill>
                </a:endParaRPr>
              </a:p>
            </p:txBody>
          </p:sp>
          <p:cxnSp>
            <p:nvCxnSpPr>
              <p:cNvPr id="116" name="Straight Arrow Connector 115"/>
              <p:cNvCxnSpPr/>
              <p:nvPr/>
            </p:nvCxnSpPr>
            <p:spPr>
              <a:xfrm flipH="1">
                <a:off x="780664" y="2714697"/>
                <a:ext cx="314604" cy="11651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oup 93"/>
            <p:cNvGrpSpPr/>
            <p:nvPr/>
          </p:nvGrpSpPr>
          <p:grpSpPr>
            <a:xfrm>
              <a:off x="3699295" y="2905547"/>
              <a:ext cx="285472" cy="603833"/>
              <a:chOff x="757360" y="1945727"/>
              <a:chExt cx="497374" cy="885480"/>
            </a:xfrm>
          </p:grpSpPr>
          <p:sp>
            <p:nvSpPr>
              <p:cNvPr id="113" name="Freeform 112"/>
              <p:cNvSpPr/>
              <p:nvPr/>
            </p:nvSpPr>
            <p:spPr>
              <a:xfrm>
                <a:off x="757360" y="1945727"/>
                <a:ext cx="497374" cy="792272"/>
              </a:xfrm>
              <a:custGeom>
                <a:avLst/>
                <a:gdLst>
                  <a:gd name="connsiteX0" fmla="*/ 34961 w 497374"/>
                  <a:gd name="connsiteY0" fmla="*/ 0 h 817108"/>
                  <a:gd name="connsiteX1" fmla="*/ 431122 w 497374"/>
                  <a:gd name="connsiteY1" fmla="*/ 81557 h 817108"/>
                  <a:gd name="connsiteX2" fmla="*/ 23309 w 497374"/>
                  <a:gd name="connsiteY2" fmla="*/ 233021 h 817108"/>
                  <a:gd name="connsiteX3" fmla="*/ 454425 w 497374"/>
                  <a:gd name="connsiteY3" fmla="*/ 267974 h 817108"/>
                  <a:gd name="connsiteX4" fmla="*/ 11658 w 497374"/>
                  <a:gd name="connsiteY4" fmla="*/ 396136 h 817108"/>
                  <a:gd name="connsiteX5" fmla="*/ 466077 w 497374"/>
                  <a:gd name="connsiteY5" fmla="*/ 431089 h 817108"/>
                  <a:gd name="connsiteX6" fmla="*/ 6 w 497374"/>
                  <a:gd name="connsiteY6" fmla="*/ 559250 h 817108"/>
                  <a:gd name="connsiteX7" fmla="*/ 477729 w 497374"/>
                  <a:gd name="connsiteY7" fmla="*/ 570902 h 817108"/>
                  <a:gd name="connsiteX8" fmla="*/ 6 w 497374"/>
                  <a:gd name="connsiteY8" fmla="*/ 722365 h 817108"/>
                  <a:gd name="connsiteX9" fmla="*/ 489381 w 497374"/>
                  <a:gd name="connsiteY9" fmla="*/ 699063 h 817108"/>
                  <a:gd name="connsiteX10" fmla="*/ 302952 w 497374"/>
                  <a:gd name="connsiteY10" fmla="*/ 803923 h 817108"/>
                  <a:gd name="connsiteX11" fmla="*/ 291300 w 497374"/>
                  <a:gd name="connsiteY11" fmla="*/ 815574 h 817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7374" h="817108">
                    <a:moveTo>
                      <a:pt x="34961" y="0"/>
                    </a:moveTo>
                    <a:cubicBezTo>
                      <a:pt x="234012" y="21360"/>
                      <a:pt x="433064" y="42720"/>
                      <a:pt x="431122" y="81557"/>
                    </a:cubicBezTo>
                    <a:cubicBezTo>
                      <a:pt x="429180" y="120394"/>
                      <a:pt x="19425" y="201952"/>
                      <a:pt x="23309" y="233021"/>
                    </a:cubicBezTo>
                    <a:cubicBezTo>
                      <a:pt x="27193" y="264090"/>
                      <a:pt x="456367" y="240788"/>
                      <a:pt x="454425" y="267974"/>
                    </a:cubicBezTo>
                    <a:cubicBezTo>
                      <a:pt x="452483" y="295160"/>
                      <a:pt x="9716" y="368950"/>
                      <a:pt x="11658" y="396136"/>
                    </a:cubicBezTo>
                    <a:cubicBezTo>
                      <a:pt x="13600" y="423322"/>
                      <a:pt x="468019" y="403903"/>
                      <a:pt x="466077" y="431089"/>
                    </a:cubicBezTo>
                    <a:cubicBezTo>
                      <a:pt x="464135" y="458275"/>
                      <a:pt x="-1936" y="535948"/>
                      <a:pt x="6" y="559250"/>
                    </a:cubicBezTo>
                    <a:cubicBezTo>
                      <a:pt x="1948" y="582552"/>
                      <a:pt x="477729" y="543716"/>
                      <a:pt x="477729" y="570902"/>
                    </a:cubicBezTo>
                    <a:cubicBezTo>
                      <a:pt x="477729" y="598088"/>
                      <a:pt x="-1936" y="701005"/>
                      <a:pt x="6" y="722365"/>
                    </a:cubicBezTo>
                    <a:cubicBezTo>
                      <a:pt x="1948" y="743725"/>
                      <a:pt x="438890" y="685470"/>
                      <a:pt x="489381" y="699063"/>
                    </a:cubicBezTo>
                    <a:cubicBezTo>
                      <a:pt x="539872" y="712656"/>
                      <a:pt x="335965" y="784505"/>
                      <a:pt x="302952" y="803923"/>
                    </a:cubicBezTo>
                    <a:cubicBezTo>
                      <a:pt x="269939" y="823341"/>
                      <a:pt x="291300" y="815574"/>
                      <a:pt x="291300" y="815574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/>
                  </a:solidFill>
                </a:endParaRPr>
              </a:p>
            </p:txBody>
          </p:sp>
          <p:cxnSp>
            <p:nvCxnSpPr>
              <p:cNvPr id="114" name="Straight Arrow Connector 113"/>
              <p:cNvCxnSpPr/>
              <p:nvPr/>
            </p:nvCxnSpPr>
            <p:spPr>
              <a:xfrm flipH="1">
                <a:off x="780664" y="2714697"/>
                <a:ext cx="314604" cy="11651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5" name="Group 94"/>
            <p:cNvGrpSpPr/>
            <p:nvPr/>
          </p:nvGrpSpPr>
          <p:grpSpPr>
            <a:xfrm>
              <a:off x="4061431" y="2918135"/>
              <a:ext cx="285472" cy="603833"/>
              <a:chOff x="757360" y="1945727"/>
              <a:chExt cx="497374" cy="885480"/>
            </a:xfrm>
          </p:grpSpPr>
          <p:sp>
            <p:nvSpPr>
              <p:cNvPr id="111" name="Freeform 110"/>
              <p:cNvSpPr/>
              <p:nvPr/>
            </p:nvSpPr>
            <p:spPr>
              <a:xfrm>
                <a:off x="757360" y="1945727"/>
                <a:ext cx="497374" cy="792272"/>
              </a:xfrm>
              <a:custGeom>
                <a:avLst/>
                <a:gdLst>
                  <a:gd name="connsiteX0" fmla="*/ 34961 w 497374"/>
                  <a:gd name="connsiteY0" fmla="*/ 0 h 817108"/>
                  <a:gd name="connsiteX1" fmla="*/ 431122 w 497374"/>
                  <a:gd name="connsiteY1" fmla="*/ 81557 h 817108"/>
                  <a:gd name="connsiteX2" fmla="*/ 23309 w 497374"/>
                  <a:gd name="connsiteY2" fmla="*/ 233021 h 817108"/>
                  <a:gd name="connsiteX3" fmla="*/ 454425 w 497374"/>
                  <a:gd name="connsiteY3" fmla="*/ 267974 h 817108"/>
                  <a:gd name="connsiteX4" fmla="*/ 11658 w 497374"/>
                  <a:gd name="connsiteY4" fmla="*/ 396136 h 817108"/>
                  <a:gd name="connsiteX5" fmla="*/ 466077 w 497374"/>
                  <a:gd name="connsiteY5" fmla="*/ 431089 h 817108"/>
                  <a:gd name="connsiteX6" fmla="*/ 6 w 497374"/>
                  <a:gd name="connsiteY6" fmla="*/ 559250 h 817108"/>
                  <a:gd name="connsiteX7" fmla="*/ 477729 w 497374"/>
                  <a:gd name="connsiteY7" fmla="*/ 570902 h 817108"/>
                  <a:gd name="connsiteX8" fmla="*/ 6 w 497374"/>
                  <a:gd name="connsiteY8" fmla="*/ 722365 h 817108"/>
                  <a:gd name="connsiteX9" fmla="*/ 489381 w 497374"/>
                  <a:gd name="connsiteY9" fmla="*/ 699063 h 817108"/>
                  <a:gd name="connsiteX10" fmla="*/ 302952 w 497374"/>
                  <a:gd name="connsiteY10" fmla="*/ 803923 h 817108"/>
                  <a:gd name="connsiteX11" fmla="*/ 291300 w 497374"/>
                  <a:gd name="connsiteY11" fmla="*/ 815574 h 817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7374" h="817108">
                    <a:moveTo>
                      <a:pt x="34961" y="0"/>
                    </a:moveTo>
                    <a:cubicBezTo>
                      <a:pt x="234012" y="21360"/>
                      <a:pt x="433064" y="42720"/>
                      <a:pt x="431122" y="81557"/>
                    </a:cubicBezTo>
                    <a:cubicBezTo>
                      <a:pt x="429180" y="120394"/>
                      <a:pt x="19425" y="201952"/>
                      <a:pt x="23309" y="233021"/>
                    </a:cubicBezTo>
                    <a:cubicBezTo>
                      <a:pt x="27193" y="264090"/>
                      <a:pt x="456367" y="240788"/>
                      <a:pt x="454425" y="267974"/>
                    </a:cubicBezTo>
                    <a:cubicBezTo>
                      <a:pt x="452483" y="295160"/>
                      <a:pt x="9716" y="368950"/>
                      <a:pt x="11658" y="396136"/>
                    </a:cubicBezTo>
                    <a:cubicBezTo>
                      <a:pt x="13600" y="423322"/>
                      <a:pt x="468019" y="403903"/>
                      <a:pt x="466077" y="431089"/>
                    </a:cubicBezTo>
                    <a:cubicBezTo>
                      <a:pt x="464135" y="458275"/>
                      <a:pt x="-1936" y="535948"/>
                      <a:pt x="6" y="559250"/>
                    </a:cubicBezTo>
                    <a:cubicBezTo>
                      <a:pt x="1948" y="582552"/>
                      <a:pt x="477729" y="543716"/>
                      <a:pt x="477729" y="570902"/>
                    </a:cubicBezTo>
                    <a:cubicBezTo>
                      <a:pt x="477729" y="598088"/>
                      <a:pt x="-1936" y="701005"/>
                      <a:pt x="6" y="722365"/>
                    </a:cubicBezTo>
                    <a:cubicBezTo>
                      <a:pt x="1948" y="743725"/>
                      <a:pt x="438890" y="685470"/>
                      <a:pt x="489381" y="699063"/>
                    </a:cubicBezTo>
                    <a:cubicBezTo>
                      <a:pt x="539872" y="712656"/>
                      <a:pt x="335965" y="784505"/>
                      <a:pt x="302952" y="803923"/>
                    </a:cubicBezTo>
                    <a:cubicBezTo>
                      <a:pt x="269939" y="823341"/>
                      <a:pt x="291300" y="815574"/>
                      <a:pt x="291300" y="815574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/>
                  </a:solidFill>
                </a:endParaRPr>
              </a:p>
            </p:txBody>
          </p:sp>
          <p:cxnSp>
            <p:nvCxnSpPr>
              <p:cNvPr id="112" name="Straight Arrow Connector 111"/>
              <p:cNvCxnSpPr/>
              <p:nvPr/>
            </p:nvCxnSpPr>
            <p:spPr>
              <a:xfrm flipH="1">
                <a:off x="780664" y="2714697"/>
                <a:ext cx="314604" cy="11651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" name="Group 95"/>
            <p:cNvGrpSpPr/>
            <p:nvPr/>
          </p:nvGrpSpPr>
          <p:grpSpPr>
            <a:xfrm>
              <a:off x="2666546" y="3637691"/>
              <a:ext cx="285472" cy="603833"/>
              <a:chOff x="757360" y="1945727"/>
              <a:chExt cx="497374" cy="885480"/>
            </a:xfrm>
          </p:grpSpPr>
          <p:sp>
            <p:nvSpPr>
              <p:cNvPr id="109" name="Freeform 108"/>
              <p:cNvSpPr/>
              <p:nvPr/>
            </p:nvSpPr>
            <p:spPr>
              <a:xfrm>
                <a:off x="757360" y="1945727"/>
                <a:ext cx="497374" cy="792272"/>
              </a:xfrm>
              <a:custGeom>
                <a:avLst/>
                <a:gdLst>
                  <a:gd name="connsiteX0" fmla="*/ 34961 w 497374"/>
                  <a:gd name="connsiteY0" fmla="*/ 0 h 817108"/>
                  <a:gd name="connsiteX1" fmla="*/ 431122 w 497374"/>
                  <a:gd name="connsiteY1" fmla="*/ 81557 h 817108"/>
                  <a:gd name="connsiteX2" fmla="*/ 23309 w 497374"/>
                  <a:gd name="connsiteY2" fmla="*/ 233021 h 817108"/>
                  <a:gd name="connsiteX3" fmla="*/ 454425 w 497374"/>
                  <a:gd name="connsiteY3" fmla="*/ 267974 h 817108"/>
                  <a:gd name="connsiteX4" fmla="*/ 11658 w 497374"/>
                  <a:gd name="connsiteY4" fmla="*/ 396136 h 817108"/>
                  <a:gd name="connsiteX5" fmla="*/ 466077 w 497374"/>
                  <a:gd name="connsiteY5" fmla="*/ 431089 h 817108"/>
                  <a:gd name="connsiteX6" fmla="*/ 6 w 497374"/>
                  <a:gd name="connsiteY6" fmla="*/ 559250 h 817108"/>
                  <a:gd name="connsiteX7" fmla="*/ 477729 w 497374"/>
                  <a:gd name="connsiteY7" fmla="*/ 570902 h 817108"/>
                  <a:gd name="connsiteX8" fmla="*/ 6 w 497374"/>
                  <a:gd name="connsiteY8" fmla="*/ 722365 h 817108"/>
                  <a:gd name="connsiteX9" fmla="*/ 489381 w 497374"/>
                  <a:gd name="connsiteY9" fmla="*/ 699063 h 817108"/>
                  <a:gd name="connsiteX10" fmla="*/ 302952 w 497374"/>
                  <a:gd name="connsiteY10" fmla="*/ 803923 h 817108"/>
                  <a:gd name="connsiteX11" fmla="*/ 291300 w 497374"/>
                  <a:gd name="connsiteY11" fmla="*/ 815574 h 817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7374" h="817108">
                    <a:moveTo>
                      <a:pt x="34961" y="0"/>
                    </a:moveTo>
                    <a:cubicBezTo>
                      <a:pt x="234012" y="21360"/>
                      <a:pt x="433064" y="42720"/>
                      <a:pt x="431122" y="81557"/>
                    </a:cubicBezTo>
                    <a:cubicBezTo>
                      <a:pt x="429180" y="120394"/>
                      <a:pt x="19425" y="201952"/>
                      <a:pt x="23309" y="233021"/>
                    </a:cubicBezTo>
                    <a:cubicBezTo>
                      <a:pt x="27193" y="264090"/>
                      <a:pt x="456367" y="240788"/>
                      <a:pt x="454425" y="267974"/>
                    </a:cubicBezTo>
                    <a:cubicBezTo>
                      <a:pt x="452483" y="295160"/>
                      <a:pt x="9716" y="368950"/>
                      <a:pt x="11658" y="396136"/>
                    </a:cubicBezTo>
                    <a:cubicBezTo>
                      <a:pt x="13600" y="423322"/>
                      <a:pt x="468019" y="403903"/>
                      <a:pt x="466077" y="431089"/>
                    </a:cubicBezTo>
                    <a:cubicBezTo>
                      <a:pt x="464135" y="458275"/>
                      <a:pt x="-1936" y="535948"/>
                      <a:pt x="6" y="559250"/>
                    </a:cubicBezTo>
                    <a:cubicBezTo>
                      <a:pt x="1948" y="582552"/>
                      <a:pt x="477729" y="543716"/>
                      <a:pt x="477729" y="570902"/>
                    </a:cubicBezTo>
                    <a:cubicBezTo>
                      <a:pt x="477729" y="598088"/>
                      <a:pt x="-1936" y="701005"/>
                      <a:pt x="6" y="722365"/>
                    </a:cubicBezTo>
                    <a:cubicBezTo>
                      <a:pt x="1948" y="743725"/>
                      <a:pt x="438890" y="685470"/>
                      <a:pt x="489381" y="699063"/>
                    </a:cubicBezTo>
                    <a:cubicBezTo>
                      <a:pt x="539872" y="712656"/>
                      <a:pt x="335965" y="784505"/>
                      <a:pt x="302952" y="803923"/>
                    </a:cubicBezTo>
                    <a:cubicBezTo>
                      <a:pt x="269939" y="823341"/>
                      <a:pt x="291300" y="815574"/>
                      <a:pt x="291300" y="815574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/>
                  </a:solidFill>
                </a:endParaRPr>
              </a:p>
            </p:txBody>
          </p:sp>
          <p:cxnSp>
            <p:nvCxnSpPr>
              <p:cNvPr id="110" name="Straight Arrow Connector 109"/>
              <p:cNvCxnSpPr/>
              <p:nvPr/>
            </p:nvCxnSpPr>
            <p:spPr>
              <a:xfrm flipH="1">
                <a:off x="780664" y="2714697"/>
                <a:ext cx="314604" cy="11651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7" name="Group 96"/>
            <p:cNvGrpSpPr/>
            <p:nvPr/>
          </p:nvGrpSpPr>
          <p:grpSpPr>
            <a:xfrm>
              <a:off x="3013560" y="3637691"/>
              <a:ext cx="285472" cy="603833"/>
              <a:chOff x="757360" y="1945727"/>
              <a:chExt cx="497374" cy="885480"/>
            </a:xfrm>
          </p:grpSpPr>
          <p:sp>
            <p:nvSpPr>
              <p:cNvPr id="107" name="Freeform 106"/>
              <p:cNvSpPr/>
              <p:nvPr/>
            </p:nvSpPr>
            <p:spPr>
              <a:xfrm>
                <a:off x="757360" y="1945727"/>
                <a:ext cx="497374" cy="792272"/>
              </a:xfrm>
              <a:custGeom>
                <a:avLst/>
                <a:gdLst>
                  <a:gd name="connsiteX0" fmla="*/ 34961 w 497374"/>
                  <a:gd name="connsiteY0" fmla="*/ 0 h 817108"/>
                  <a:gd name="connsiteX1" fmla="*/ 431122 w 497374"/>
                  <a:gd name="connsiteY1" fmla="*/ 81557 h 817108"/>
                  <a:gd name="connsiteX2" fmla="*/ 23309 w 497374"/>
                  <a:gd name="connsiteY2" fmla="*/ 233021 h 817108"/>
                  <a:gd name="connsiteX3" fmla="*/ 454425 w 497374"/>
                  <a:gd name="connsiteY3" fmla="*/ 267974 h 817108"/>
                  <a:gd name="connsiteX4" fmla="*/ 11658 w 497374"/>
                  <a:gd name="connsiteY4" fmla="*/ 396136 h 817108"/>
                  <a:gd name="connsiteX5" fmla="*/ 466077 w 497374"/>
                  <a:gd name="connsiteY5" fmla="*/ 431089 h 817108"/>
                  <a:gd name="connsiteX6" fmla="*/ 6 w 497374"/>
                  <a:gd name="connsiteY6" fmla="*/ 559250 h 817108"/>
                  <a:gd name="connsiteX7" fmla="*/ 477729 w 497374"/>
                  <a:gd name="connsiteY7" fmla="*/ 570902 h 817108"/>
                  <a:gd name="connsiteX8" fmla="*/ 6 w 497374"/>
                  <a:gd name="connsiteY8" fmla="*/ 722365 h 817108"/>
                  <a:gd name="connsiteX9" fmla="*/ 489381 w 497374"/>
                  <a:gd name="connsiteY9" fmla="*/ 699063 h 817108"/>
                  <a:gd name="connsiteX10" fmla="*/ 302952 w 497374"/>
                  <a:gd name="connsiteY10" fmla="*/ 803923 h 817108"/>
                  <a:gd name="connsiteX11" fmla="*/ 291300 w 497374"/>
                  <a:gd name="connsiteY11" fmla="*/ 815574 h 817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7374" h="817108">
                    <a:moveTo>
                      <a:pt x="34961" y="0"/>
                    </a:moveTo>
                    <a:cubicBezTo>
                      <a:pt x="234012" y="21360"/>
                      <a:pt x="433064" y="42720"/>
                      <a:pt x="431122" y="81557"/>
                    </a:cubicBezTo>
                    <a:cubicBezTo>
                      <a:pt x="429180" y="120394"/>
                      <a:pt x="19425" y="201952"/>
                      <a:pt x="23309" y="233021"/>
                    </a:cubicBezTo>
                    <a:cubicBezTo>
                      <a:pt x="27193" y="264090"/>
                      <a:pt x="456367" y="240788"/>
                      <a:pt x="454425" y="267974"/>
                    </a:cubicBezTo>
                    <a:cubicBezTo>
                      <a:pt x="452483" y="295160"/>
                      <a:pt x="9716" y="368950"/>
                      <a:pt x="11658" y="396136"/>
                    </a:cubicBezTo>
                    <a:cubicBezTo>
                      <a:pt x="13600" y="423322"/>
                      <a:pt x="468019" y="403903"/>
                      <a:pt x="466077" y="431089"/>
                    </a:cubicBezTo>
                    <a:cubicBezTo>
                      <a:pt x="464135" y="458275"/>
                      <a:pt x="-1936" y="535948"/>
                      <a:pt x="6" y="559250"/>
                    </a:cubicBezTo>
                    <a:cubicBezTo>
                      <a:pt x="1948" y="582552"/>
                      <a:pt x="477729" y="543716"/>
                      <a:pt x="477729" y="570902"/>
                    </a:cubicBezTo>
                    <a:cubicBezTo>
                      <a:pt x="477729" y="598088"/>
                      <a:pt x="-1936" y="701005"/>
                      <a:pt x="6" y="722365"/>
                    </a:cubicBezTo>
                    <a:cubicBezTo>
                      <a:pt x="1948" y="743725"/>
                      <a:pt x="438890" y="685470"/>
                      <a:pt x="489381" y="699063"/>
                    </a:cubicBezTo>
                    <a:cubicBezTo>
                      <a:pt x="539872" y="712656"/>
                      <a:pt x="335965" y="784505"/>
                      <a:pt x="302952" y="803923"/>
                    </a:cubicBezTo>
                    <a:cubicBezTo>
                      <a:pt x="269939" y="823341"/>
                      <a:pt x="291300" y="815574"/>
                      <a:pt x="291300" y="815574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/>
                  </a:solidFill>
                </a:endParaRPr>
              </a:p>
            </p:txBody>
          </p:sp>
          <p:cxnSp>
            <p:nvCxnSpPr>
              <p:cNvPr id="108" name="Straight Arrow Connector 107"/>
              <p:cNvCxnSpPr/>
              <p:nvPr/>
            </p:nvCxnSpPr>
            <p:spPr>
              <a:xfrm flipH="1">
                <a:off x="780664" y="2714697"/>
                <a:ext cx="314604" cy="11651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Group 97"/>
            <p:cNvGrpSpPr/>
            <p:nvPr/>
          </p:nvGrpSpPr>
          <p:grpSpPr>
            <a:xfrm>
              <a:off x="3359647" y="3650892"/>
              <a:ext cx="285472" cy="603833"/>
              <a:chOff x="757360" y="1945727"/>
              <a:chExt cx="497374" cy="885480"/>
            </a:xfrm>
          </p:grpSpPr>
          <p:sp>
            <p:nvSpPr>
              <p:cNvPr id="105" name="Freeform 104"/>
              <p:cNvSpPr/>
              <p:nvPr/>
            </p:nvSpPr>
            <p:spPr>
              <a:xfrm>
                <a:off x="757360" y="1945727"/>
                <a:ext cx="497374" cy="792272"/>
              </a:xfrm>
              <a:custGeom>
                <a:avLst/>
                <a:gdLst>
                  <a:gd name="connsiteX0" fmla="*/ 34961 w 497374"/>
                  <a:gd name="connsiteY0" fmla="*/ 0 h 817108"/>
                  <a:gd name="connsiteX1" fmla="*/ 431122 w 497374"/>
                  <a:gd name="connsiteY1" fmla="*/ 81557 h 817108"/>
                  <a:gd name="connsiteX2" fmla="*/ 23309 w 497374"/>
                  <a:gd name="connsiteY2" fmla="*/ 233021 h 817108"/>
                  <a:gd name="connsiteX3" fmla="*/ 454425 w 497374"/>
                  <a:gd name="connsiteY3" fmla="*/ 267974 h 817108"/>
                  <a:gd name="connsiteX4" fmla="*/ 11658 w 497374"/>
                  <a:gd name="connsiteY4" fmla="*/ 396136 h 817108"/>
                  <a:gd name="connsiteX5" fmla="*/ 466077 w 497374"/>
                  <a:gd name="connsiteY5" fmla="*/ 431089 h 817108"/>
                  <a:gd name="connsiteX6" fmla="*/ 6 w 497374"/>
                  <a:gd name="connsiteY6" fmla="*/ 559250 h 817108"/>
                  <a:gd name="connsiteX7" fmla="*/ 477729 w 497374"/>
                  <a:gd name="connsiteY7" fmla="*/ 570902 h 817108"/>
                  <a:gd name="connsiteX8" fmla="*/ 6 w 497374"/>
                  <a:gd name="connsiteY8" fmla="*/ 722365 h 817108"/>
                  <a:gd name="connsiteX9" fmla="*/ 489381 w 497374"/>
                  <a:gd name="connsiteY9" fmla="*/ 699063 h 817108"/>
                  <a:gd name="connsiteX10" fmla="*/ 302952 w 497374"/>
                  <a:gd name="connsiteY10" fmla="*/ 803923 h 817108"/>
                  <a:gd name="connsiteX11" fmla="*/ 291300 w 497374"/>
                  <a:gd name="connsiteY11" fmla="*/ 815574 h 817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7374" h="817108">
                    <a:moveTo>
                      <a:pt x="34961" y="0"/>
                    </a:moveTo>
                    <a:cubicBezTo>
                      <a:pt x="234012" y="21360"/>
                      <a:pt x="433064" y="42720"/>
                      <a:pt x="431122" y="81557"/>
                    </a:cubicBezTo>
                    <a:cubicBezTo>
                      <a:pt x="429180" y="120394"/>
                      <a:pt x="19425" y="201952"/>
                      <a:pt x="23309" y="233021"/>
                    </a:cubicBezTo>
                    <a:cubicBezTo>
                      <a:pt x="27193" y="264090"/>
                      <a:pt x="456367" y="240788"/>
                      <a:pt x="454425" y="267974"/>
                    </a:cubicBezTo>
                    <a:cubicBezTo>
                      <a:pt x="452483" y="295160"/>
                      <a:pt x="9716" y="368950"/>
                      <a:pt x="11658" y="396136"/>
                    </a:cubicBezTo>
                    <a:cubicBezTo>
                      <a:pt x="13600" y="423322"/>
                      <a:pt x="468019" y="403903"/>
                      <a:pt x="466077" y="431089"/>
                    </a:cubicBezTo>
                    <a:cubicBezTo>
                      <a:pt x="464135" y="458275"/>
                      <a:pt x="-1936" y="535948"/>
                      <a:pt x="6" y="559250"/>
                    </a:cubicBezTo>
                    <a:cubicBezTo>
                      <a:pt x="1948" y="582552"/>
                      <a:pt x="477729" y="543716"/>
                      <a:pt x="477729" y="570902"/>
                    </a:cubicBezTo>
                    <a:cubicBezTo>
                      <a:pt x="477729" y="598088"/>
                      <a:pt x="-1936" y="701005"/>
                      <a:pt x="6" y="722365"/>
                    </a:cubicBezTo>
                    <a:cubicBezTo>
                      <a:pt x="1948" y="743725"/>
                      <a:pt x="438890" y="685470"/>
                      <a:pt x="489381" y="699063"/>
                    </a:cubicBezTo>
                    <a:cubicBezTo>
                      <a:pt x="539872" y="712656"/>
                      <a:pt x="335965" y="784505"/>
                      <a:pt x="302952" y="803923"/>
                    </a:cubicBezTo>
                    <a:cubicBezTo>
                      <a:pt x="269939" y="823341"/>
                      <a:pt x="291300" y="815574"/>
                      <a:pt x="291300" y="815574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/>
                  </a:solidFill>
                </a:endParaRPr>
              </a:p>
            </p:txBody>
          </p:sp>
          <p:cxnSp>
            <p:nvCxnSpPr>
              <p:cNvPr id="106" name="Straight Arrow Connector 105"/>
              <p:cNvCxnSpPr/>
              <p:nvPr/>
            </p:nvCxnSpPr>
            <p:spPr>
              <a:xfrm flipH="1">
                <a:off x="780664" y="2714697"/>
                <a:ext cx="314604" cy="11651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9" name="Group 98"/>
            <p:cNvGrpSpPr/>
            <p:nvPr/>
          </p:nvGrpSpPr>
          <p:grpSpPr>
            <a:xfrm>
              <a:off x="3689739" y="3662543"/>
              <a:ext cx="285472" cy="603833"/>
              <a:chOff x="757360" y="1945727"/>
              <a:chExt cx="497374" cy="885480"/>
            </a:xfrm>
          </p:grpSpPr>
          <p:sp>
            <p:nvSpPr>
              <p:cNvPr id="103" name="Freeform 102"/>
              <p:cNvSpPr/>
              <p:nvPr/>
            </p:nvSpPr>
            <p:spPr>
              <a:xfrm>
                <a:off x="757360" y="1945727"/>
                <a:ext cx="497374" cy="792272"/>
              </a:xfrm>
              <a:custGeom>
                <a:avLst/>
                <a:gdLst>
                  <a:gd name="connsiteX0" fmla="*/ 34961 w 497374"/>
                  <a:gd name="connsiteY0" fmla="*/ 0 h 817108"/>
                  <a:gd name="connsiteX1" fmla="*/ 431122 w 497374"/>
                  <a:gd name="connsiteY1" fmla="*/ 81557 h 817108"/>
                  <a:gd name="connsiteX2" fmla="*/ 23309 w 497374"/>
                  <a:gd name="connsiteY2" fmla="*/ 233021 h 817108"/>
                  <a:gd name="connsiteX3" fmla="*/ 454425 w 497374"/>
                  <a:gd name="connsiteY3" fmla="*/ 267974 h 817108"/>
                  <a:gd name="connsiteX4" fmla="*/ 11658 w 497374"/>
                  <a:gd name="connsiteY4" fmla="*/ 396136 h 817108"/>
                  <a:gd name="connsiteX5" fmla="*/ 466077 w 497374"/>
                  <a:gd name="connsiteY5" fmla="*/ 431089 h 817108"/>
                  <a:gd name="connsiteX6" fmla="*/ 6 w 497374"/>
                  <a:gd name="connsiteY6" fmla="*/ 559250 h 817108"/>
                  <a:gd name="connsiteX7" fmla="*/ 477729 w 497374"/>
                  <a:gd name="connsiteY7" fmla="*/ 570902 h 817108"/>
                  <a:gd name="connsiteX8" fmla="*/ 6 w 497374"/>
                  <a:gd name="connsiteY8" fmla="*/ 722365 h 817108"/>
                  <a:gd name="connsiteX9" fmla="*/ 489381 w 497374"/>
                  <a:gd name="connsiteY9" fmla="*/ 699063 h 817108"/>
                  <a:gd name="connsiteX10" fmla="*/ 302952 w 497374"/>
                  <a:gd name="connsiteY10" fmla="*/ 803923 h 817108"/>
                  <a:gd name="connsiteX11" fmla="*/ 291300 w 497374"/>
                  <a:gd name="connsiteY11" fmla="*/ 815574 h 817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7374" h="817108">
                    <a:moveTo>
                      <a:pt x="34961" y="0"/>
                    </a:moveTo>
                    <a:cubicBezTo>
                      <a:pt x="234012" y="21360"/>
                      <a:pt x="433064" y="42720"/>
                      <a:pt x="431122" y="81557"/>
                    </a:cubicBezTo>
                    <a:cubicBezTo>
                      <a:pt x="429180" y="120394"/>
                      <a:pt x="19425" y="201952"/>
                      <a:pt x="23309" y="233021"/>
                    </a:cubicBezTo>
                    <a:cubicBezTo>
                      <a:pt x="27193" y="264090"/>
                      <a:pt x="456367" y="240788"/>
                      <a:pt x="454425" y="267974"/>
                    </a:cubicBezTo>
                    <a:cubicBezTo>
                      <a:pt x="452483" y="295160"/>
                      <a:pt x="9716" y="368950"/>
                      <a:pt x="11658" y="396136"/>
                    </a:cubicBezTo>
                    <a:cubicBezTo>
                      <a:pt x="13600" y="423322"/>
                      <a:pt x="468019" y="403903"/>
                      <a:pt x="466077" y="431089"/>
                    </a:cubicBezTo>
                    <a:cubicBezTo>
                      <a:pt x="464135" y="458275"/>
                      <a:pt x="-1936" y="535948"/>
                      <a:pt x="6" y="559250"/>
                    </a:cubicBezTo>
                    <a:cubicBezTo>
                      <a:pt x="1948" y="582552"/>
                      <a:pt x="477729" y="543716"/>
                      <a:pt x="477729" y="570902"/>
                    </a:cubicBezTo>
                    <a:cubicBezTo>
                      <a:pt x="477729" y="598088"/>
                      <a:pt x="-1936" y="701005"/>
                      <a:pt x="6" y="722365"/>
                    </a:cubicBezTo>
                    <a:cubicBezTo>
                      <a:pt x="1948" y="743725"/>
                      <a:pt x="438890" y="685470"/>
                      <a:pt x="489381" y="699063"/>
                    </a:cubicBezTo>
                    <a:cubicBezTo>
                      <a:pt x="539872" y="712656"/>
                      <a:pt x="335965" y="784505"/>
                      <a:pt x="302952" y="803923"/>
                    </a:cubicBezTo>
                    <a:cubicBezTo>
                      <a:pt x="269939" y="823341"/>
                      <a:pt x="291300" y="815574"/>
                      <a:pt x="291300" y="815574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/>
                  </a:solidFill>
                </a:endParaRPr>
              </a:p>
            </p:txBody>
          </p:sp>
          <p:cxnSp>
            <p:nvCxnSpPr>
              <p:cNvPr id="104" name="Straight Arrow Connector 103"/>
              <p:cNvCxnSpPr/>
              <p:nvPr/>
            </p:nvCxnSpPr>
            <p:spPr>
              <a:xfrm flipH="1">
                <a:off x="780664" y="2714697"/>
                <a:ext cx="314604" cy="11651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0" name="Group 99"/>
            <p:cNvGrpSpPr/>
            <p:nvPr/>
          </p:nvGrpSpPr>
          <p:grpSpPr>
            <a:xfrm>
              <a:off x="4051875" y="3675131"/>
              <a:ext cx="285472" cy="603833"/>
              <a:chOff x="757360" y="1945727"/>
              <a:chExt cx="497374" cy="885480"/>
            </a:xfrm>
          </p:grpSpPr>
          <p:sp>
            <p:nvSpPr>
              <p:cNvPr id="101" name="Freeform 100"/>
              <p:cNvSpPr/>
              <p:nvPr/>
            </p:nvSpPr>
            <p:spPr>
              <a:xfrm>
                <a:off x="757360" y="1945727"/>
                <a:ext cx="497374" cy="792272"/>
              </a:xfrm>
              <a:custGeom>
                <a:avLst/>
                <a:gdLst>
                  <a:gd name="connsiteX0" fmla="*/ 34961 w 497374"/>
                  <a:gd name="connsiteY0" fmla="*/ 0 h 817108"/>
                  <a:gd name="connsiteX1" fmla="*/ 431122 w 497374"/>
                  <a:gd name="connsiteY1" fmla="*/ 81557 h 817108"/>
                  <a:gd name="connsiteX2" fmla="*/ 23309 w 497374"/>
                  <a:gd name="connsiteY2" fmla="*/ 233021 h 817108"/>
                  <a:gd name="connsiteX3" fmla="*/ 454425 w 497374"/>
                  <a:gd name="connsiteY3" fmla="*/ 267974 h 817108"/>
                  <a:gd name="connsiteX4" fmla="*/ 11658 w 497374"/>
                  <a:gd name="connsiteY4" fmla="*/ 396136 h 817108"/>
                  <a:gd name="connsiteX5" fmla="*/ 466077 w 497374"/>
                  <a:gd name="connsiteY5" fmla="*/ 431089 h 817108"/>
                  <a:gd name="connsiteX6" fmla="*/ 6 w 497374"/>
                  <a:gd name="connsiteY6" fmla="*/ 559250 h 817108"/>
                  <a:gd name="connsiteX7" fmla="*/ 477729 w 497374"/>
                  <a:gd name="connsiteY7" fmla="*/ 570902 h 817108"/>
                  <a:gd name="connsiteX8" fmla="*/ 6 w 497374"/>
                  <a:gd name="connsiteY8" fmla="*/ 722365 h 817108"/>
                  <a:gd name="connsiteX9" fmla="*/ 489381 w 497374"/>
                  <a:gd name="connsiteY9" fmla="*/ 699063 h 817108"/>
                  <a:gd name="connsiteX10" fmla="*/ 302952 w 497374"/>
                  <a:gd name="connsiteY10" fmla="*/ 803923 h 817108"/>
                  <a:gd name="connsiteX11" fmla="*/ 291300 w 497374"/>
                  <a:gd name="connsiteY11" fmla="*/ 815574 h 817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7374" h="817108">
                    <a:moveTo>
                      <a:pt x="34961" y="0"/>
                    </a:moveTo>
                    <a:cubicBezTo>
                      <a:pt x="234012" y="21360"/>
                      <a:pt x="433064" y="42720"/>
                      <a:pt x="431122" y="81557"/>
                    </a:cubicBezTo>
                    <a:cubicBezTo>
                      <a:pt x="429180" y="120394"/>
                      <a:pt x="19425" y="201952"/>
                      <a:pt x="23309" y="233021"/>
                    </a:cubicBezTo>
                    <a:cubicBezTo>
                      <a:pt x="27193" y="264090"/>
                      <a:pt x="456367" y="240788"/>
                      <a:pt x="454425" y="267974"/>
                    </a:cubicBezTo>
                    <a:cubicBezTo>
                      <a:pt x="452483" y="295160"/>
                      <a:pt x="9716" y="368950"/>
                      <a:pt x="11658" y="396136"/>
                    </a:cubicBezTo>
                    <a:cubicBezTo>
                      <a:pt x="13600" y="423322"/>
                      <a:pt x="468019" y="403903"/>
                      <a:pt x="466077" y="431089"/>
                    </a:cubicBezTo>
                    <a:cubicBezTo>
                      <a:pt x="464135" y="458275"/>
                      <a:pt x="-1936" y="535948"/>
                      <a:pt x="6" y="559250"/>
                    </a:cubicBezTo>
                    <a:cubicBezTo>
                      <a:pt x="1948" y="582552"/>
                      <a:pt x="477729" y="543716"/>
                      <a:pt x="477729" y="570902"/>
                    </a:cubicBezTo>
                    <a:cubicBezTo>
                      <a:pt x="477729" y="598088"/>
                      <a:pt x="-1936" y="701005"/>
                      <a:pt x="6" y="722365"/>
                    </a:cubicBezTo>
                    <a:cubicBezTo>
                      <a:pt x="1948" y="743725"/>
                      <a:pt x="438890" y="685470"/>
                      <a:pt x="489381" y="699063"/>
                    </a:cubicBezTo>
                    <a:cubicBezTo>
                      <a:pt x="539872" y="712656"/>
                      <a:pt x="335965" y="784505"/>
                      <a:pt x="302952" y="803923"/>
                    </a:cubicBezTo>
                    <a:cubicBezTo>
                      <a:pt x="269939" y="823341"/>
                      <a:pt x="291300" y="815574"/>
                      <a:pt x="291300" y="815574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/>
                  </a:solidFill>
                </a:endParaRPr>
              </a:p>
            </p:txBody>
          </p:sp>
          <p:cxnSp>
            <p:nvCxnSpPr>
              <p:cNvPr id="102" name="Straight Arrow Connector 101"/>
              <p:cNvCxnSpPr/>
              <p:nvPr/>
            </p:nvCxnSpPr>
            <p:spPr>
              <a:xfrm flipH="1">
                <a:off x="780664" y="2714697"/>
                <a:ext cx="314604" cy="11651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41" name="Straight Arrow Connector 140"/>
          <p:cNvCxnSpPr/>
          <p:nvPr/>
        </p:nvCxnSpPr>
        <p:spPr>
          <a:xfrm flipH="1">
            <a:off x="7272819" y="5997554"/>
            <a:ext cx="214152" cy="37112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 flipV="1">
            <a:off x="7486971" y="5630426"/>
            <a:ext cx="0" cy="36712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/>
          <p:cNvCxnSpPr/>
          <p:nvPr/>
        </p:nvCxnSpPr>
        <p:spPr>
          <a:xfrm flipH="1">
            <a:off x="7156301" y="5997554"/>
            <a:ext cx="330670" cy="29091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4" name="TextBox 143"/>
          <p:cNvSpPr txBox="1"/>
          <p:nvPr/>
        </p:nvSpPr>
        <p:spPr>
          <a:xfrm>
            <a:off x="7225361" y="5776247"/>
            <a:ext cx="300082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x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7424033" y="5778641"/>
            <a:ext cx="312906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y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7355885" y="5999480"/>
            <a:ext cx="300082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z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47" name="Down Arrow 146"/>
          <p:cNvSpPr/>
          <p:nvPr/>
        </p:nvSpPr>
        <p:spPr>
          <a:xfrm>
            <a:off x="5143648" y="1575253"/>
            <a:ext cx="197056" cy="175372"/>
          </a:xfrm>
          <a:prstGeom prst="downArrow">
            <a:avLst/>
          </a:prstGeom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3408766" y="6381651"/>
            <a:ext cx="1099805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Thread-Block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5450409" y="6377829"/>
            <a:ext cx="1099805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Thread-Block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1311949" y="3551768"/>
            <a:ext cx="761747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GRID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3555946" y="3773735"/>
            <a:ext cx="1099805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Thread-Block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5453105" y="3762100"/>
            <a:ext cx="1099805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Thread-Block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153" name="Left Brace 152"/>
          <p:cNvSpPr/>
          <p:nvPr/>
        </p:nvSpPr>
        <p:spPr>
          <a:xfrm>
            <a:off x="2214850" y="1389380"/>
            <a:ext cx="480142" cy="4681649"/>
          </a:xfrm>
          <a:prstGeom prst="leftBrac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413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Precedent">
      <a:dk1>
        <a:srgbClr val="921F07"/>
      </a:dk1>
      <a:lt1>
        <a:sysClr val="window" lastClr="FFFFFF"/>
      </a:lt1>
      <a:dk2>
        <a:srgbClr val="333333"/>
      </a:dk2>
      <a:lt2>
        <a:srgbClr val="E5E5D3"/>
      </a:lt2>
      <a:accent1>
        <a:srgbClr val="993232"/>
      </a:accent1>
      <a:accent2>
        <a:srgbClr val="9B6C34"/>
      </a:accent2>
      <a:accent3>
        <a:srgbClr val="736C5D"/>
      </a:accent3>
      <a:accent4>
        <a:srgbClr val="C9972B"/>
      </a:accent4>
      <a:accent5>
        <a:srgbClr val="C95F2B"/>
      </a:accent5>
      <a:accent6>
        <a:srgbClr val="8F7A05"/>
      </a:accent6>
      <a:hlink>
        <a:srgbClr val="933926"/>
      </a:hlink>
      <a:folHlink>
        <a:srgbClr val="916019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9117</TotalTime>
  <Words>3075</Words>
  <Application>Microsoft Macintosh PowerPoint</Application>
  <PresentationFormat>On-screen Show (4:3)</PresentationFormat>
  <Paragraphs>703</Paragraphs>
  <Slides>51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Technic</vt:lpstr>
      <vt:lpstr>CHARACTERIZATION AND EXPLOITATION OF NESTED PARALLELISM AND CONCURRENT KERNEL EXECUTION TO ACCELERATE HIGH PERFORMANCE APPLICATIONS</vt:lpstr>
      <vt:lpstr>OUTLINE</vt:lpstr>
      <vt:lpstr>MOTIVATION</vt:lpstr>
      <vt:lpstr>MOTIVATION</vt:lpstr>
      <vt:lpstr>MOTIVATION</vt:lpstr>
      <vt:lpstr>MOTIVATION</vt:lpstr>
      <vt:lpstr>OUTLINE</vt:lpstr>
      <vt:lpstr>PARALLEL COMPUTING</vt:lpstr>
      <vt:lpstr>BACKGROUND</vt:lpstr>
      <vt:lpstr>DYNAMIC PARALLELISM</vt:lpstr>
      <vt:lpstr>DYNAMIC PARALLELISM</vt:lpstr>
      <vt:lpstr>DYNAMIC PARALLELISM</vt:lpstr>
      <vt:lpstr>HYPER-Q</vt:lpstr>
      <vt:lpstr>OUTLINE</vt:lpstr>
      <vt:lpstr>RELATED WORK</vt:lpstr>
      <vt:lpstr>RELATED WORK</vt:lpstr>
      <vt:lpstr>OUTLINE</vt:lpstr>
      <vt:lpstr>CHARACTERIZATION  OF NESTED PARALLELISM</vt:lpstr>
      <vt:lpstr>CHARACTERIZATION  OF NESTED PARALLELISM</vt:lpstr>
      <vt:lpstr>CHARACTERIZATION  OF NESTED PARALLELISM</vt:lpstr>
      <vt:lpstr>CHARACTERIZATION  OF NESTED PARALLELISM</vt:lpstr>
      <vt:lpstr>CHARACTERIZATION  OF NESTED PARALLELISM</vt:lpstr>
      <vt:lpstr>CHARACTERIZATION  OF NESTED PARALLELISM</vt:lpstr>
      <vt:lpstr>CHARACTERIZATION  OF NESTED PARALLELISM</vt:lpstr>
      <vt:lpstr>CHARACTERIZATION  OF NESTED PARALLELISM</vt:lpstr>
      <vt:lpstr>CHARACTERIZATION  OF NESTED PARALLELISM</vt:lpstr>
      <vt:lpstr>CHARACTERIZATION  OF CONCURRENT KERNEL EXECUTION</vt:lpstr>
      <vt:lpstr>CHARACTERIZATION  OF CONCURRENT KERNEL EXECUTION</vt:lpstr>
      <vt:lpstr>CHARACTERIZATION  OF CONCURRENT KERNEL EXECUTION</vt:lpstr>
      <vt:lpstr>CHARACTERIZATION  OF CONCURRENT KERNEL EXECUTION</vt:lpstr>
      <vt:lpstr>CHARACTERIZATION  OF CONCURRENT KERNEL EXECUTION</vt:lpstr>
      <vt:lpstr>OUTLINE</vt:lpstr>
      <vt:lpstr>EXPLOITATION OF ADVANCED PARALLEL FEATURES</vt:lpstr>
      <vt:lpstr>EXPLOITATION OF ADVANCED PARALLEL FEATURES</vt:lpstr>
      <vt:lpstr>EXPLOITATION OF ADVANCED PARALLEL FEATURES</vt:lpstr>
      <vt:lpstr>EXPLOITATION OF ADVANCED PARALLEL FEATURES</vt:lpstr>
      <vt:lpstr>EXPLOITATION OF ADVANCED PARALLEL FEATURES</vt:lpstr>
      <vt:lpstr>OUTLINE</vt:lpstr>
      <vt:lpstr>REAL-WORLD APPLICATIONS</vt:lpstr>
      <vt:lpstr>EXPLOITATION OF ADVANCED PARALLEL FEATURES</vt:lpstr>
      <vt:lpstr>OUTLINE</vt:lpstr>
      <vt:lpstr>PUBLICATIONS TO DATE</vt:lpstr>
      <vt:lpstr>PUBLICATION TO DATE</vt:lpstr>
      <vt:lpstr>OUTLINE</vt:lpstr>
      <vt:lpstr>CONCLUSIONS</vt:lpstr>
      <vt:lpstr>CONCLUSIONS</vt:lpstr>
      <vt:lpstr>CONCLUSIONS</vt:lpstr>
      <vt:lpstr>FUTURE WORK</vt:lpstr>
      <vt:lpstr>ACKNOWLEDGEMENT</vt:lpstr>
      <vt:lpstr>THANK YOU!</vt:lpstr>
      <vt:lpstr>Concurrent Kernel Execution - MCX</vt:lpstr>
    </vt:vector>
  </TitlesOfParts>
  <Company>my computer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Nina Paravecino</dc:creator>
  <cp:lastModifiedBy>Nina Paravecino</cp:lastModifiedBy>
  <cp:revision>758</cp:revision>
  <dcterms:created xsi:type="dcterms:W3CDTF">2016-03-30T17:56:44Z</dcterms:created>
  <dcterms:modified xsi:type="dcterms:W3CDTF">2017-03-23T17:46:20Z</dcterms:modified>
</cp:coreProperties>
</file>